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71" r:id="rId4"/>
    <p:sldId id="258" r:id="rId5"/>
    <p:sldId id="274" r:id="rId6"/>
    <p:sldId id="261" r:id="rId7"/>
    <p:sldId id="259" r:id="rId8"/>
    <p:sldId id="260" r:id="rId9"/>
    <p:sldId id="275" r:id="rId10"/>
    <p:sldId id="262" r:id="rId11"/>
    <p:sldId id="263" r:id="rId12"/>
    <p:sldId id="278" r:id="rId13"/>
    <p:sldId id="276" r:id="rId14"/>
    <p:sldId id="279" r:id="rId15"/>
    <p:sldId id="264" r:id="rId16"/>
    <p:sldId id="265" r:id="rId17"/>
    <p:sldId id="268" r:id="rId18"/>
    <p:sldId id="269" r:id="rId19"/>
    <p:sldId id="272" r:id="rId20"/>
    <p:sldId id="273"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33BE4CF-72A3-4EB3-910A-04039540C67C}">
          <p14:sldIdLst>
            <p14:sldId id="256"/>
            <p14:sldId id="257"/>
            <p14:sldId id="271"/>
            <p14:sldId id="258"/>
            <p14:sldId id="274"/>
            <p14:sldId id="261"/>
            <p14:sldId id="259"/>
            <p14:sldId id="260"/>
            <p14:sldId id="275"/>
            <p14:sldId id="262"/>
            <p14:sldId id="263"/>
            <p14:sldId id="278"/>
            <p14:sldId id="276"/>
            <p14:sldId id="279"/>
            <p14:sldId id="264"/>
            <p14:sldId id="265"/>
            <p14:sldId id="268"/>
            <p14:sldId id="269"/>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72" y="10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9/17/2026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9/17/2026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ou.edu/busserv/travel/"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ou.edu/wp-content/uploads/2026/09/Travel-Summary-2026-July-mileage-update-1.pdf" TargetMode="External"/><Relationship Id="rId2" Type="http://schemas.openxmlformats.org/officeDocument/2006/relationships/hyperlink" Target="https://www.eou.edu/business-affairs/travel/" TargetMode="External"/><Relationship Id="rId1" Type="http://schemas.openxmlformats.org/officeDocument/2006/relationships/slideLayout" Target="../slideLayouts/slideLayout2.xml"/><Relationship Id="rId4" Type="http://schemas.openxmlformats.org/officeDocument/2006/relationships/hyperlink" Target="https://www.eou.edu/wp-content/uploads/2026/09/High-Cost-Localities-2026.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travel@eou.edu" TargetMode="External"/><Relationship Id="rId2" Type="http://schemas.openxmlformats.org/officeDocument/2006/relationships/hyperlink" Target="mailto:kdwigginton@eou.edu" TargetMode="External"/><Relationship Id="rId1" Type="http://schemas.openxmlformats.org/officeDocument/2006/relationships/slideLayout" Target="../slideLayouts/slideLayout2.xml"/><Relationship Id="rId5" Type="http://schemas.openxmlformats.org/officeDocument/2006/relationships/hyperlink" Target="mailto:tevans@eou.edu" TargetMode="External"/><Relationship Id="rId4" Type="http://schemas.openxmlformats.org/officeDocument/2006/relationships/hyperlink" Target="mailto:kfergus@eou.ed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travel.dod.mil/" TargetMode="External"/><Relationship Id="rId2" Type="http://schemas.openxmlformats.org/officeDocument/2006/relationships/hyperlink" Target="https://drive.google.com/file/d/1oeZvVcytKpI-u2hHHPqxWYb3AHFt9_gw/view" TargetMode="External"/><Relationship Id="rId1" Type="http://schemas.openxmlformats.org/officeDocument/2006/relationships/slideLayout" Target="../slideLayouts/slideLayout2.xml"/><Relationship Id="rId4" Type="http://schemas.openxmlformats.org/officeDocument/2006/relationships/hyperlink" Target="https://allowances.state.gov/web920/per_diem.asp?"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eou.edu/wp-content/uploads/2026/09/Travel-Summary-2026-July-mileage-update-1.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mailto:kmarriott@eou.edu" TargetMode="External"/><Relationship Id="rId2" Type="http://schemas.openxmlformats.org/officeDocument/2006/relationships/hyperlink" Target="mailto:kfergus@eou.edu" TargetMode="External"/><Relationship Id="rId1" Type="http://schemas.openxmlformats.org/officeDocument/2006/relationships/slideLayout" Target="../slideLayouts/slideLayout2.xml"/><Relationship Id="rId4" Type="http://schemas.openxmlformats.org/officeDocument/2006/relationships/hyperlink" Target="mailto:tevans@eou.edu"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drive.google.com/file/d/163U2subZBW2poPApCSLqIKffcxyTr-Lq/view"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8A497-7FE8-4FE1-8360-D239BD81B805}"/>
              </a:ext>
            </a:extLst>
          </p:cNvPr>
          <p:cNvSpPr>
            <a:spLocks noGrp="1"/>
          </p:cNvSpPr>
          <p:nvPr>
            <p:ph type="ctrTitle"/>
          </p:nvPr>
        </p:nvSpPr>
        <p:spPr/>
        <p:txBody>
          <a:bodyPr/>
          <a:lstStyle/>
          <a:p>
            <a:r>
              <a:rPr lang="en-US" dirty="0"/>
              <a:t>Travel</a:t>
            </a:r>
          </a:p>
        </p:txBody>
      </p:sp>
      <p:sp>
        <p:nvSpPr>
          <p:cNvPr id="3" name="Subtitle 2">
            <a:extLst>
              <a:ext uri="{FF2B5EF4-FFF2-40B4-BE49-F238E27FC236}">
                <a16:creationId xmlns:a16="http://schemas.microsoft.com/office/drawing/2014/main" id="{4D0E227D-148E-4FE8-ACB6-1AF7E99AFAC6}"/>
              </a:ext>
            </a:extLst>
          </p:cNvPr>
          <p:cNvSpPr>
            <a:spLocks noGrp="1"/>
          </p:cNvSpPr>
          <p:nvPr>
            <p:ph type="subTitle" idx="1"/>
          </p:nvPr>
        </p:nvSpPr>
        <p:spPr>
          <a:xfrm>
            <a:off x="1205344" y="3869633"/>
            <a:ext cx="9653155" cy="2501087"/>
          </a:xfrm>
        </p:spPr>
        <p:txBody>
          <a:bodyPr>
            <a:normAutofit fontScale="32500" lnSpcReduction="20000"/>
          </a:bodyPr>
          <a:lstStyle/>
          <a:p>
            <a:pPr>
              <a:lnSpc>
                <a:spcPct val="120000"/>
              </a:lnSpc>
              <a:spcBef>
                <a:spcPts val="0"/>
              </a:spcBef>
            </a:pPr>
            <a:r>
              <a:rPr lang="en-US" sz="6200" dirty="0"/>
              <a:t>Kristina Wigginton</a:t>
            </a:r>
          </a:p>
          <a:p>
            <a:pPr>
              <a:lnSpc>
                <a:spcPct val="120000"/>
              </a:lnSpc>
              <a:spcBef>
                <a:spcPts val="0"/>
              </a:spcBef>
            </a:pPr>
            <a:r>
              <a:rPr lang="en-US" sz="6200" dirty="0"/>
              <a:t>Travel Accountant</a:t>
            </a:r>
          </a:p>
          <a:p>
            <a:pPr>
              <a:lnSpc>
                <a:spcPct val="120000"/>
              </a:lnSpc>
              <a:spcBef>
                <a:spcPts val="0"/>
              </a:spcBef>
            </a:pPr>
            <a:r>
              <a:rPr lang="en-US" sz="6200" dirty="0"/>
              <a:t>962-3838</a:t>
            </a:r>
          </a:p>
          <a:p>
            <a:pPr>
              <a:lnSpc>
                <a:spcPct val="120000"/>
              </a:lnSpc>
              <a:spcBef>
                <a:spcPts val="0"/>
              </a:spcBef>
            </a:pPr>
            <a:r>
              <a:rPr lang="en-US" sz="6200" dirty="0"/>
              <a:t>kdwigginton@eou.edu</a:t>
            </a:r>
          </a:p>
          <a:p>
            <a:pPr>
              <a:lnSpc>
                <a:spcPct val="120000"/>
              </a:lnSpc>
              <a:spcBef>
                <a:spcPts val="0"/>
              </a:spcBef>
            </a:pPr>
            <a:r>
              <a:rPr lang="en-US" sz="6200" dirty="0"/>
              <a:t>travel@eou.edu</a:t>
            </a:r>
          </a:p>
          <a:p>
            <a:endParaRPr lang="en-US" dirty="0">
              <a:solidFill>
                <a:srgbClr val="0070C0"/>
              </a:solidFill>
            </a:endParaRPr>
          </a:p>
          <a:p>
            <a:r>
              <a:rPr lang="en-US" dirty="0">
                <a:solidFill>
                  <a:schemeClr val="bg1"/>
                </a:solidFill>
                <a:hlinkClick r:id="rId2">
                  <a:extLst>
                    <a:ext uri="{A12FA001-AC4F-418D-AE19-62706E023703}">
                      <ahyp:hlinkClr xmlns:ahyp="http://schemas.microsoft.com/office/drawing/2018/hyperlinkcolor" val="tx"/>
                    </a:ext>
                  </a:extLst>
                </a:hlinkClick>
              </a:rPr>
              <a:t>https://www.eou.edu/busserv/travel/</a:t>
            </a:r>
            <a:endParaRPr lang="en-US" dirty="0">
              <a:solidFill>
                <a:schemeClr val="bg1"/>
              </a:solidFill>
            </a:endParaRPr>
          </a:p>
          <a:p>
            <a:endParaRPr lang="en-US" dirty="0">
              <a:solidFill>
                <a:srgbClr val="0070C0"/>
              </a:solidFill>
            </a:endParaRPr>
          </a:p>
          <a:p>
            <a:endParaRPr lang="en-US" dirty="0"/>
          </a:p>
        </p:txBody>
      </p:sp>
      <p:pic>
        <p:nvPicPr>
          <p:cNvPr id="4" name="Picture 5">
            <a:extLst>
              <a:ext uri="{FF2B5EF4-FFF2-40B4-BE49-F238E27FC236}">
                <a16:creationId xmlns:a16="http://schemas.microsoft.com/office/drawing/2014/main" id="{11BBCBB2-A582-4563-95EC-0FF36E33A48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82953" y="609601"/>
            <a:ext cx="30210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9560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C3976-EC38-4C2F-80DD-E8A7FF6FE13C}"/>
              </a:ext>
            </a:extLst>
          </p:cNvPr>
          <p:cNvSpPr>
            <a:spLocks noGrp="1"/>
          </p:cNvSpPr>
          <p:nvPr>
            <p:ph type="title"/>
          </p:nvPr>
        </p:nvSpPr>
        <p:spPr/>
        <p:txBody>
          <a:bodyPr/>
          <a:lstStyle/>
          <a:p>
            <a:r>
              <a:rPr lang="en-US" dirty="0">
                <a:solidFill>
                  <a:schemeClr val="tx1"/>
                </a:solidFill>
              </a:rPr>
              <a:t>EOU Travel Policies and Procedures</a:t>
            </a:r>
          </a:p>
        </p:txBody>
      </p:sp>
      <p:sp>
        <p:nvSpPr>
          <p:cNvPr id="3" name="Content Placeholder 2">
            <a:extLst>
              <a:ext uri="{FF2B5EF4-FFF2-40B4-BE49-F238E27FC236}">
                <a16:creationId xmlns:a16="http://schemas.microsoft.com/office/drawing/2014/main" id="{C22A7DE0-2BA9-4C03-A47C-B34AB5F08116}"/>
              </a:ext>
            </a:extLst>
          </p:cNvPr>
          <p:cNvSpPr>
            <a:spLocks noGrp="1"/>
          </p:cNvSpPr>
          <p:nvPr>
            <p:ph idx="1"/>
          </p:nvPr>
        </p:nvSpPr>
        <p:spPr/>
        <p:txBody>
          <a:bodyPr/>
          <a:lstStyle/>
          <a:p>
            <a:pPr marL="45720" indent="0">
              <a:buNone/>
              <a:defRPr/>
            </a:pPr>
            <a:r>
              <a:rPr lang="en-US" dirty="0">
                <a:solidFill>
                  <a:schemeClr val="tx1"/>
                </a:solidFill>
              </a:rPr>
              <a:t>It is the responsibility of the employee to be informed and compliant with EOU’s traveling policies and procedures.</a:t>
            </a:r>
          </a:p>
          <a:p>
            <a:pPr marL="342900" indent="-342900">
              <a:buFont typeface="Arial" panose="020B0604020202020204" pitchFamily="34" charset="0"/>
              <a:buChar char="•"/>
              <a:defRPr/>
            </a:pPr>
            <a:r>
              <a:rPr lang="en-US" dirty="0">
                <a:solidFill>
                  <a:schemeClr val="tx1"/>
                </a:solidFill>
              </a:rPr>
              <a:t>EOU’s travel policy can be found on the </a:t>
            </a:r>
            <a:r>
              <a:rPr lang="en-US" dirty="0">
                <a:solidFill>
                  <a:schemeClr val="tx1"/>
                </a:solidFill>
                <a:hlinkClick r:id="rId2"/>
              </a:rPr>
              <a:t>EOU Travel Page</a:t>
            </a:r>
            <a:r>
              <a:rPr lang="en-US" dirty="0">
                <a:solidFill>
                  <a:schemeClr val="tx1"/>
                </a:solidFill>
              </a:rPr>
              <a:t>. 		</a:t>
            </a:r>
          </a:p>
          <a:p>
            <a:pPr marL="342900" indent="-342900">
              <a:buFont typeface="Arial" panose="020B0604020202020204" pitchFamily="34" charset="0"/>
              <a:buChar char="•"/>
              <a:defRPr/>
            </a:pPr>
            <a:r>
              <a:rPr lang="en-US" dirty="0">
                <a:solidFill>
                  <a:schemeClr val="tx1"/>
                </a:solidFill>
              </a:rPr>
              <a:t>Please see the </a:t>
            </a:r>
            <a:r>
              <a:rPr lang="en-US" dirty="0">
                <a:solidFill>
                  <a:schemeClr val="tx1"/>
                </a:solidFill>
                <a:hlinkClick r:id="rId3"/>
              </a:rPr>
              <a:t>EOU Travel Summary and Procedures </a:t>
            </a:r>
            <a:r>
              <a:rPr lang="en-US" dirty="0">
                <a:solidFill>
                  <a:schemeClr val="tx1"/>
                </a:solidFill>
              </a:rPr>
              <a:t>for the current per diem rates and the </a:t>
            </a:r>
            <a:r>
              <a:rPr lang="en-US" dirty="0">
                <a:solidFill>
                  <a:schemeClr val="tx1"/>
                </a:solidFill>
                <a:hlinkClick r:id="rId4"/>
              </a:rPr>
              <a:t>High Cost Localities </a:t>
            </a:r>
            <a:r>
              <a:rPr lang="en-US" dirty="0">
                <a:solidFill>
                  <a:schemeClr val="tx1"/>
                </a:solidFill>
              </a:rPr>
              <a:t>for the list of high cities (within the continental U.S.)</a:t>
            </a:r>
          </a:p>
          <a:p>
            <a:pPr marL="342900" indent="-342900">
              <a:buFont typeface="Arial" panose="020B0604020202020204" pitchFamily="34" charset="0"/>
              <a:buChar char="•"/>
              <a:defRPr/>
            </a:pPr>
            <a:r>
              <a:rPr lang="en-US" dirty="0">
                <a:solidFill>
                  <a:schemeClr val="tx1"/>
                </a:solidFill>
              </a:rPr>
              <a:t>Know before you go Quick Reference Guide </a:t>
            </a:r>
          </a:p>
          <a:p>
            <a:pPr marL="45720" indent="0">
              <a:buNone/>
            </a:pPr>
            <a:endParaRPr lang="en-US" dirty="0"/>
          </a:p>
        </p:txBody>
      </p:sp>
    </p:spTree>
    <p:extLst>
      <p:ext uri="{BB962C8B-B14F-4D97-AF65-F5344CB8AC3E}">
        <p14:creationId xmlns:p14="http://schemas.microsoft.com/office/powerpoint/2010/main" val="495939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2E63-E741-42EF-A6DB-9DA90AA21AEE}"/>
              </a:ext>
            </a:extLst>
          </p:cNvPr>
          <p:cNvSpPr>
            <a:spLocks noGrp="1"/>
          </p:cNvSpPr>
          <p:nvPr>
            <p:ph type="title"/>
          </p:nvPr>
        </p:nvSpPr>
        <p:spPr>
          <a:xfrm>
            <a:off x="1017200" y="1148629"/>
            <a:ext cx="9875520" cy="1356360"/>
          </a:xfrm>
        </p:spPr>
        <p:txBody>
          <a:bodyPr/>
          <a:lstStyle/>
          <a:p>
            <a:r>
              <a:rPr lang="en-US" dirty="0">
                <a:solidFill>
                  <a:schemeClr val="tx1"/>
                </a:solidFill>
              </a:rPr>
              <a:t>Key Contacts</a:t>
            </a:r>
          </a:p>
        </p:txBody>
      </p:sp>
      <p:sp>
        <p:nvSpPr>
          <p:cNvPr id="3" name="Content Placeholder 2">
            <a:extLst>
              <a:ext uri="{FF2B5EF4-FFF2-40B4-BE49-F238E27FC236}">
                <a16:creationId xmlns:a16="http://schemas.microsoft.com/office/drawing/2014/main" id="{D0FD07C5-EA55-4D81-A6CE-C63C32CDD3C6}"/>
              </a:ext>
            </a:extLst>
          </p:cNvPr>
          <p:cNvSpPr>
            <a:spLocks noGrp="1"/>
          </p:cNvSpPr>
          <p:nvPr>
            <p:ph idx="1"/>
          </p:nvPr>
        </p:nvSpPr>
        <p:spPr>
          <a:xfrm>
            <a:off x="854124" y="2913745"/>
            <a:ext cx="8644851" cy="3315286"/>
          </a:xfrm>
        </p:spPr>
        <p:txBody>
          <a:bodyPr/>
          <a:lstStyle/>
          <a:p>
            <a:r>
              <a:rPr lang="en-US" dirty="0">
                <a:solidFill>
                  <a:schemeClr val="tx1"/>
                </a:solidFill>
              </a:rPr>
              <a:t>Travel Reimbursement Questions &amp; Assistance</a:t>
            </a:r>
          </a:p>
          <a:p>
            <a:pPr lvl="1"/>
            <a:r>
              <a:rPr lang="en-US" dirty="0">
                <a:solidFill>
                  <a:schemeClr val="tx1"/>
                </a:solidFill>
              </a:rPr>
              <a:t>Accounts Payable Travel Account: Kristina Wigginton 2-3838 / </a:t>
            </a:r>
            <a:r>
              <a:rPr lang="en-US" dirty="0">
                <a:solidFill>
                  <a:schemeClr val="tx1"/>
                </a:solidFill>
                <a:hlinkClick r:id="rId2"/>
              </a:rPr>
              <a:t>kdwigginton@eou.edu</a:t>
            </a:r>
            <a:r>
              <a:rPr lang="en-US" dirty="0">
                <a:solidFill>
                  <a:schemeClr val="tx1"/>
                </a:solidFill>
              </a:rPr>
              <a:t> or </a:t>
            </a:r>
            <a:r>
              <a:rPr lang="en-US" dirty="0">
                <a:solidFill>
                  <a:schemeClr val="tx1"/>
                </a:solidFill>
                <a:hlinkClick r:id="rId3"/>
              </a:rPr>
              <a:t>travel@eou.edu</a:t>
            </a:r>
            <a:endParaRPr lang="en-US" dirty="0">
              <a:solidFill>
                <a:schemeClr val="tx1"/>
              </a:solidFill>
            </a:endParaRPr>
          </a:p>
          <a:p>
            <a:r>
              <a:rPr lang="en-US" dirty="0">
                <a:solidFill>
                  <a:schemeClr val="tx1"/>
                </a:solidFill>
              </a:rPr>
              <a:t>Student Travel Questions</a:t>
            </a:r>
          </a:p>
          <a:p>
            <a:pPr lvl="1"/>
            <a:r>
              <a:rPr lang="en-US" dirty="0">
                <a:solidFill>
                  <a:schemeClr val="tx1"/>
                </a:solidFill>
              </a:rPr>
              <a:t>Student Affairs: Kaylin Fergus 2-3548 / </a:t>
            </a:r>
            <a:r>
              <a:rPr lang="en-US" dirty="0">
                <a:solidFill>
                  <a:schemeClr val="tx1"/>
                </a:solidFill>
                <a:hlinkClick r:id="rId4"/>
              </a:rPr>
              <a:t>kfergus@eou.edu</a:t>
            </a:r>
            <a:r>
              <a:rPr lang="en-US" dirty="0">
                <a:solidFill>
                  <a:schemeClr val="tx1"/>
                </a:solidFill>
              </a:rPr>
              <a:t>	</a:t>
            </a:r>
          </a:p>
          <a:p>
            <a:r>
              <a:rPr lang="en-US" dirty="0">
                <a:solidFill>
                  <a:schemeClr val="tx1"/>
                </a:solidFill>
              </a:rPr>
              <a:t>International Travel Insurance/Foreign Travel Authorization Questions</a:t>
            </a:r>
          </a:p>
          <a:p>
            <a:pPr lvl="1"/>
            <a:r>
              <a:rPr lang="en-US" dirty="0">
                <a:solidFill>
                  <a:schemeClr val="tx1"/>
                </a:solidFill>
              </a:rPr>
              <a:t>Risk Management: Tonya Evans 2-3773 / </a:t>
            </a:r>
            <a:r>
              <a:rPr lang="en-US" dirty="0">
                <a:solidFill>
                  <a:schemeClr val="tx1"/>
                </a:solidFill>
                <a:hlinkClick r:id="rId5"/>
              </a:rPr>
              <a:t>tevans@eou.edu</a:t>
            </a:r>
            <a:r>
              <a:rPr lang="en-US" dirty="0">
                <a:solidFill>
                  <a:schemeClr val="tx1"/>
                </a:solidFill>
              </a:rPr>
              <a:t>		</a:t>
            </a:r>
            <a:endParaRPr lang="en-US" dirty="0"/>
          </a:p>
          <a:p>
            <a:pPr lvl="1"/>
            <a:endParaRPr lang="en-US" dirty="0"/>
          </a:p>
          <a:p>
            <a:pPr lvl="1"/>
            <a:endParaRPr lang="en-US" dirty="0"/>
          </a:p>
        </p:txBody>
      </p:sp>
    </p:spTree>
    <p:extLst>
      <p:ext uri="{BB962C8B-B14F-4D97-AF65-F5344CB8AC3E}">
        <p14:creationId xmlns:p14="http://schemas.microsoft.com/office/powerpoint/2010/main" val="2408093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3E27-2DA3-4D2F-B2DD-C11743D3D291}"/>
              </a:ext>
            </a:extLst>
          </p:cNvPr>
          <p:cNvSpPr>
            <a:spLocks noGrp="1"/>
          </p:cNvSpPr>
          <p:nvPr>
            <p:ph type="title"/>
          </p:nvPr>
        </p:nvSpPr>
        <p:spPr/>
        <p:txBody>
          <a:bodyPr/>
          <a:lstStyle/>
          <a:p>
            <a:r>
              <a:rPr lang="en-US" dirty="0">
                <a:solidFill>
                  <a:schemeClr val="tx1"/>
                </a:solidFill>
              </a:rPr>
              <a:t>Requirements Prior to Travel</a:t>
            </a:r>
            <a:br>
              <a:rPr lang="en-US" dirty="0">
                <a:solidFill>
                  <a:schemeClr val="tx1"/>
                </a:solidFill>
              </a:rPr>
            </a:br>
            <a:r>
              <a:rPr lang="en-US" sz="2800" dirty="0">
                <a:solidFill>
                  <a:schemeClr val="tx1"/>
                </a:solidFill>
              </a:rPr>
              <a:t>(Employees, Representatives &amp; Official Guests)</a:t>
            </a:r>
            <a:endParaRPr lang="en-US" dirty="0">
              <a:solidFill>
                <a:schemeClr val="tx1"/>
              </a:solidFill>
            </a:endParaRPr>
          </a:p>
        </p:txBody>
      </p:sp>
      <p:sp>
        <p:nvSpPr>
          <p:cNvPr id="3" name="Content Placeholder 2">
            <a:extLst>
              <a:ext uri="{FF2B5EF4-FFF2-40B4-BE49-F238E27FC236}">
                <a16:creationId xmlns:a16="http://schemas.microsoft.com/office/drawing/2014/main" id="{E1CAE975-752D-44D6-A5D4-45B85377950A}"/>
              </a:ext>
            </a:extLst>
          </p:cNvPr>
          <p:cNvSpPr>
            <a:spLocks noGrp="1"/>
          </p:cNvSpPr>
          <p:nvPr>
            <p:ph idx="1"/>
          </p:nvPr>
        </p:nvSpPr>
        <p:spPr/>
        <p:txBody>
          <a:bodyPr/>
          <a:lstStyle/>
          <a:p>
            <a:pPr marL="45720" indent="0">
              <a:buNone/>
            </a:pPr>
            <a:r>
              <a:rPr lang="en-US" dirty="0">
                <a:solidFill>
                  <a:schemeClr val="tx1"/>
                </a:solidFill>
              </a:rPr>
              <a:t>Domestic:</a:t>
            </a:r>
          </a:p>
          <a:p>
            <a:pPr lvl="1"/>
            <a:r>
              <a:rPr lang="en-US" dirty="0">
                <a:solidFill>
                  <a:schemeClr val="tx1"/>
                </a:solidFill>
              </a:rPr>
              <a:t>Department approval is required prior to departure, for travel within the continental U.S.</a:t>
            </a:r>
          </a:p>
          <a:p>
            <a:pPr marL="45720" indent="0">
              <a:buNone/>
            </a:pPr>
            <a:r>
              <a:rPr lang="en-US" dirty="0">
                <a:solidFill>
                  <a:schemeClr val="tx1"/>
                </a:solidFill>
              </a:rPr>
              <a:t>Foreign:</a:t>
            </a:r>
          </a:p>
          <a:p>
            <a:pPr lvl="1"/>
            <a:r>
              <a:rPr lang="en-US" dirty="0">
                <a:solidFill>
                  <a:schemeClr val="tx1"/>
                </a:solidFill>
              </a:rPr>
              <a:t>EOU requires a </a:t>
            </a:r>
            <a:r>
              <a:rPr lang="en-US" dirty="0">
                <a:solidFill>
                  <a:schemeClr val="tx1"/>
                </a:solidFill>
                <a:hlinkClick r:id="rId2"/>
              </a:rPr>
              <a:t>Foreign Travel Authorization </a:t>
            </a:r>
            <a:r>
              <a:rPr lang="en-US" dirty="0">
                <a:solidFill>
                  <a:schemeClr val="tx1"/>
                </a:solidFill>
              </a:rPr>
              <a:t>be submitted for all international travel at least 25 business days before departure and before any travel bookings are made</a:t>
            </a:r>
          </a:p>
          <a:p>
            <a:pPr lvl="2"/>
            <a:r>
              <a:rPr lang="en-US" dirty="0">
                <a:solidFill>
                  <a:schemeClr val="tx1"/>
                </a:solidFill>
              </a:rPr>
              <a:t>This includes: airfare, conference registration, car rentals, etc.</a:t>
            </a:r>
          </a:p>
          <a:p>
            <a:pPr lvl="2"/>
            <a:r>
              <a:rPr lang="en-US" dirty="0">
                <a:solidFill>
                  <a:schemeClr val="tx1"/>
                </a:solidFill>
              </a:rPr>
              <a:t>Insurance is required for all international travel</a:t>
            </a:r>
          </a:p>
          <a:p>
            <a:pPr lvl="2"/>
            <a:r>
              <a:rPr lang="en-US" dirty="0">
                <a:solidFill>
                  <a:schemeClr val="tx1"/>
                </a:solidFill>
              </a:rPr>
              <a:t>The </a:t>
            </a:r>
            <a:r>
              <a:rPr lang="en-US" dirty="0">
                <a:solidFill>
                  <a:schemeClr val="tx1"/>
                </a:solidFill>
                <a:hlinkClick r:id="rId3"/>
              </a:rPr>
              <a:t>Defense Travel Management</a:t>
            </a:r>
            <a:r>
              <a:rPr lang="en-US" dirty="0">
                <a:solidFill>
                  <a:schemeClr val="tx1"/>
                </a:solidFill>
              </a:rPr>
              <a:t> Office maintains travel rates for non-foreign overseas localities</a:t>
            </a:r>
          </a:p>
          <a:p>
            <a:pPr lvl="2"/>
            <a:r>
              <a:rPr lang="en-US" dirty="0">
                <a:solidFill>
                  <a:schemeClr val="tx1"/>
                </a:solidFill>
                <a:hlinkClick r:id="rId4"/>
              </a:rPr>
              <a:t>The U.S. Dept. of State </a:t>
            </a:r>
            <a:r>
              <a:rPr lang="en-US" dirty="0">
                <a:solidFill>
                  <a:schemeClr val="tx1"/>
                </a:solidFill>
              </a:rPr>
              <a:t>maintains travel rates for foreign localities</a:t>
            </a:r>
          </a:p>
        </p:txBody>
      </p:sp>
    </p:spTree>
    <p:extLst>
      <p:ext uri="{BB962C8B-B14F-4D97-AF65-F5344CB8AC3E}">
        <p14:creationId xmlns:p14="http://schemas.microsoft.com/office/powerpoint/2010/main" val="4007289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C8D9662-C242-D21E-5D14-67F526493996}"/>
              </a:ext>
            </a:extLst>
          </p:cNvPr>
          <p:cNvSpPr txBox="1"/>
          <p:nvPr/>
        </p:nvSpPr>
        <p:spPr>
          <a:xfrm>
            <a:off x="890337" y="854241"/>
            <a:ext cx="3224463" cy="4524315"/>
          </a:xfrm>
          <a:prstGeom prst="rect">
            <a:avLst/>
          </a:prstGeom>
          <a:noFill/>
        </p:spPr>
        <p:txBody>
          <a:bodyPr wrap="square" rtlCol="0">
            <a:spAutoFit/>
          </a:bodyPr>
          <a:lstStyle/>
          <a:p>
            <a:r>
              <a:rPr lang="en-US" sz="4400" dirty="0"/>
              <a:t>Example:</a:t>
            </a:r>
          </a:p>
          <a:p>
            <a:endParaRPr lang="en-US" sz="2400" dirty="0"/>
          </a:p>
          <a:p>
            <a:r>
              <a:rPr lang="en-US" sz="2000" dirty="0"/>
              <a:t>Destination: Split, Croatia</a:t>
            </a:r>
          </a:p>
          <a:p>
            <a:endParaRPr lang="en-US" sz="2000" dirty="0"/>
          </a:p>
          <a:p>
            <a:r>
              <a:rPr lang="en-US" sz="2000" dirty="0"/>
              <a:t>Meal/Incidental Per Diem</a:t>
            </a:r>
          </a:p>
          <a:p>
            <a:r>
              <a:rPr lang="en-US" sz="2000" dirty="0"/>
              <a:t>$134</a:t>
            </a:r>
          </a:p>
          <a:p>
            <a:pPr marL="285750" indent="-285750">
              <a:buFont typeface="Arial" panose="020B0604020202020204" pitchFamily="34" charset="0"/>
              <a:buChar char="•"/>
            </a:pPr>
            <a:r>
              <a:rPr lang="en-US" sz="2000" dirty="0"/>
              <a:t>Breakfast $33.50</a:t>
            </a:r>
          </a:p>
          <a:p>
            <a:pPr marL="285750" indent="-285750">
              <a:buFont typeface="Arial" panose="020B0604020202020204" pitchFamily="34" charset="0"/>
              <a:buChar char="•"/>
            </a:pPr>
            <a:r>
              <a:rPr lang="en-US" sz="2000" dirty="0"/>
              <a:t>Lunch        $33.50</a:t>
            </a:r>
          </a:p>
          <a:p>
            <a:pPr marL="285750" indent="-285750">
              <a:buFont typeface="Arial" panose="020B0604020202020204" pitchFamily="34" charset="0"/>
              <a:buChar char="•"/>
            </a:pPr>
            <a:r>
              <a:rPr lang="en-US" sz="2000" dirty="0"/>
              <a:t>Dinner       $67.00	</a:t>
            </a:r>
          </a:p>
          <a:p>
            <a:pPr marL="285750" indent="-285750">
              <a:buFont typeface="Arial" panose="020B0604020202020204" pitchFamily="34" charset="0"/>
              <a:buChar char="•"/>
            </a:pPr>
            <a:endParaRPr lang="en-US" sz="2000" dirty="0"/>
          </a:p>
          <a:p>
            <a:r>
              <a:rPr lang="en-US" sz="2000" dirty="0"/>
              <a:t>Lodging Per Diem</a:t>
            </a:r>
          </a:p>
          <a:p>
            <a:pPr marL="342900" indent="-342900">
              <a:buFont typeface="Arial" panose="020B0604020202020204" pitchFamily="34" charset="0"/>
              <a:buChar char="•"/>
            </a:pPr>
            <a:r>
              <a:rPr lang="en-US" sz="2000" dirty="0"/>
              <a:t>$412/night excluding tax</a:t>
            </a:r>
          </a:p>
          <a:p>
            <a:pPr marL="285750" indent="-285750">
              <a:buFont typeface="Arial" panose="020B0604020202020204" pitchFamily="34" charset="0"/>
              <a:buChar char="•"/>
            </a:pPr>
            <a:endParaRPr lang="en-US" sz="2000" dirty="0"/>
          </a:p>
        </p:txBody>
      </p:sp>
      <p:pic>
        <p:nvPicPr>
          <p:cNvPr id="17" name="Picture 16">
            <a:extLst>
              <a:ext uri="{FF2B5EF4-FFF2-40B4-BE49-F238E27FC236}">
                <a16:creationId xmlns:a16="http://schemas.microsoft.com/office/drawing/2014/main" id="{FAA5D4C7-9383-7663-ED07-AAE0D29058EB}"/>
              </a:ext>
            </a:extLst>
          </p:cNvPr>
          <p:cNvPicPr>
            <a:picLocks noChangeAspect="1"/>
          </p:cNvPicPr>
          <p:nvPr/>
        </p:nvPicPr>
        <p:blipFill>
          <a:blip r:embed="rId2"/>
          <a:stretch>
            <a:fillRect/>
          </a:stretch>
        </p:blipFill>
        <p:spPr>
          <a:xfrm>
            <a:off x="4367463" y="503496"/>
            <a:ext cx="7217582" cy="5686751"/>
          </a:xfrm>
          <a:prstGeom prst="rect">
            <a:avLst/>
          </a:prstGeom>
        </p:spPr>
      </p:pic>
    </p:spTree>
    <p:extLst>
      <p:ext uri="{BB962C8B-B14F-4D97-AF65-F5344CB8AC3E}">
        <p14:creationId xmlns:p14="http://schemas.microsoft.com/office/powerpoint/2010/main" val="4185594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B7F5D-7403-40C4-A767-C57D97B64747}"/>
              </a:ext>
            </a:extLst>
          </p:cNvPr>
          <p:cNvSpPr>
            <a:spLocks noGrp="1"/>
          </p:cNvSpPr>
          <p:nvPr>
            <p:ph type="title"/>
          </p:nvPr>
        </p:nvSpPr>
        <p:spPr/>
        <p:txBody>
          <a:bodyPr>
            <a:normAutofit/>
          </a:bodyPr>
          <a:lstStyle/>
          <a:p>
            <a:r>
              <a:rPr lang="en-US" dirty="0">
                <a:solidFill>
                  <a:schemeClr val="tx1"/>
                </a:solidFill>
              </a:rPr>
              <a:t>Travel Advances</a:t>
            </a:r>
            <a:br>
              <a:rPr lang="en-US" dirty="0">
                <a:solidFill>
                  <a:schemeClr val="tx1"/>
                </a:solidFill>
              </a:rPr>
            </a:br>
            <a:r>
              <a:rPr lang="en-US" sz="2800" dirty="0">
                <a:solidFill>
                  <a:schemeClr val="tx1"/>
                </a:solidFill>
              </a:rPr>
              <a:t>(Employees, Representatives &amp; Official Guests)</a:t>
            </a:r>
            <a:endParaRPr lang="en-US" dirty="0">
              <a:solidFill>
                <a:schemeClr val="tx1"/>
              </a:solidFill>
            </a:endParaRPr>
          </a:p>
        </p:txBody>
      </p:sp>
      <p:sp>
        <p:nvSpPr>
          <p:cNvPr id="3" name="Content Placeholder 2">
            <a:extLst>
              <a:ext uri="{FF2B5EF4-FFF2-40B4-BE49-F238E27FC236}">
                <a16:creationId xmlns:a16="http://schemas.microsoft.com/office/drawing/2014/main" id="{C7D5CFAB-7F42-4652-9B2E-E3C90C82B9AF}"/>
              </a:ext>
            </a:extLst>
          </p:cNvPr>
          <p:cNvSpPr>
            <a:spLocks noGrp="1"/>
          </p:cNvSpPr>
          <p:nvPr>
            <p:ph idx="1"/>
          </p:nvPr>
        </p:nvSpPr>
        <p:spPr/>
        <p:txBody>
          <a:bodyPr/>
          <a:lstStyle/>
          <a:p>
            <a:pPr marL="45720" indent="0">
              <a:buNone/>
            </a:pPr>
            <a:r>
              <a:rPr lang="en-US" dirty="0">
                <a:solidFill>
                  <a:schemeClr val="tx1"/>
                </a:solidFill>
              </a:rPr>
              <a:t>Before the Trip:</a:t>
            </a:r>
          </a:p>
          <a:p>
            <a:pPr marL="274320" lvl="1" indent="0">
              <a:buNone/>
            </a:pPr>
            <a:r>
              <a:rPr lang="en-US" dirty="0">
                <a:solidFill>
                  <a:schemeClr val="tx1"/>
                </a:solidFill>
              </a:rPr>
              <a:t>If you require funds prior to your trip, please submit a Travel Advance via the Laserfiche form to the Accounts Payable Office </a:t>
            </a:r>
            <a:r>
              <a:rPr lang="en-US" u="sng" dirty="0">
                <a:solidFill>
                  <a:schemeClr val="tx1"/>
                </a:solidFill>
              </a:rPr>
              <a:t>at least two weeks prior to departure. </a:t>
            </a:r>
          </a:p>
          <a:p>
            <a:pPr marL="274320" lvl="1" indent="0">
              <a:buNone/>
            </a:pPr>
            <a:endParaRPr lang="en-US" u="sng" dirty="0">
              <a:solidFill>
                <a:schemeClr val="tx1"/>
              </a:solidFill>
            </a:endParaRPr>
          </a:p>
          <a:p>
            <a:pPr marL="274320" lvl="1" indent="0">
              <a:buNone/>
            </a:pPr>
            <a:r>
              <a:rPr lang="en-US" dirty="0">
                <a:solidFill>
                  <a:schemeClr val="tx1"/>
                </a:solidFill>
              </a:rPr>
              <a:t>Advances are issued for 80% of a travelers estimated out-of-pocket expenses and will not be issued for less than $200</a:t>
            </a:r>
          </a:p>
          <a:p>
            <a:pPr lvl="1"/>
            <a:r>
              <a:rPr lang="en-US" dirty="0">
                <a:solidFill>
                  <a:schemeClr val="tx1"/>
                </a:solidFill>
              </a:rPr>
              <a:t>All previous advances must be settled before a new one will be issued</a:t>
            </a:r>
          </a:p>
          <a:p>
            <a:pPr lvl="1"/>
            <a:r>
              <a:rPr lang="en-US" dirty="0">
                <a:solidFill>
                  <a:schemeClr val="tx1"/>
                </a:solidFill>
              </a:rPr>
              <a:t>Travel advance amounts are to be deducted from the total out of pocket expenses on the travelers reimbursement request</a:t>
            </a:r>
          </a:p>
          <a:p>
            <a:pPr lvl="1"/>
            <a:endParaRPr lang="en-US" dirty="0"/>
          </a:p>
          <a:p>
            <a:pPr marL="274320" lvl="1" indent="0">
              <a:buNone/>
            </a:pPr>
            <a:endParaRPr lang="en-US" dirty="0"/>
          </a:p>
          <a:p>
            <a:pPr marL="274320" lvl="1" indent="0">
              <a:buNone/>
            </a:pPr>
            <a:endParaRPr lang="en-US" dirty="0"/>
          </a:p>
        </p:txBody>
      </p:sp>
    </p:spTree>
    <p:extLst>
      <p:ext uri="{BB962C8B-B14F-4D97-AF65-F5344CB8AC3E}">
        <p14:creationId xmlns:p14="http://schemas.microsoft.com/office/powerpoint/2010/main" val="2626671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AB355-2F89-4370-BF23-DE9397E57261}"/>
              </a:ext>
            </a:extLst>
          </p:cNvPr>
          <p:cNvSpPr>
            <a:spLocks noGrp="1"/>
          </p:cNvSpPr>
          <p:nvPr>
            <p:ph type="title"/>
          </p:nvPr>
        </p:nvSpPr>
        <p:spPr/>
        <p:txBody>
          <a:bodyPr>
            <a:normAutofit/>
          </a:bodyPr>
          <a:lstStyle/>
          <a:p>
            <a:r>
              <a:rPr lang="en-US" dirty="0">
                <a:solidFill>
                  <a:schemeClr val="tx1"/>
                </a:solidFill>
              </a:rPr>
              <a:t>Transportation </a:t>
            </a:r>
            <a:br>
              <a:rPr lang="en-US" dirty="0">
                <a:solidFill>
                  <a:schemeClr val="tx1"/>
                </a:solidFill>
              </a:rPr>
            </a:br>
            <a:r>
              <a:rPr lang="en-US" sz="3100" dirty="0">
                <a:solidFill>
                  <a:schemeClr val="tx1"/>
                </a:solidFill>
              </a:rPr>
              <a:t>(Employees, Representatives &amp; Official Guests)</a:t>
            </a:r>
          </a:p>
        </p:txBody>
      </p:sp>
      <p:sp>
        <p:nvSpPr>
          <p:cNvPr id="3" name="Content Placeholder 2">
            <a:extLst>
              <a:ext uri="{FF2B5EF4-FFF2-40B4-BE49-F238E27FC236}">
                <a16:creationId xmlns:a16="http://schemas.microsoft.com/office/drawing/2014/main" id="{B5998E48-39A1-4A72-8639-2B3EEF9B173F}"/>
              </a:ext>
            </a:extLst>
          </p:cNvPr>
          <p:cNvSpPr>
            <a:spLocks noGrp="1"/>
          </p:cNvSpPr>
          <p:nvPr>
            <p:ph idx="1"/>
          </p:nvPr>
        </p:nvSpPr>
        <p:spPr/>
        <p:txBody>
          <a:bodyPr>
            <a:normAutofit fontScale="85000" lnSpcReduction="10000"/>
          </a:bodyPr>
          <a:lstStyle/>
          <a:p>
            <a:pPr marL="45720" indent="0">
              <a:buNone/>
            </a:pPr>
            <a:r>
              <a:rPr lang="en-US" dirty="0">
                <a:solidFill>
                  <a:schemeClr val="tx1"/>
                </a:solidFill>
              </a:rPr>
              <a:t>Planning the Trip:</a:t>
            </a:r>
          </a:p>
          <a:p>
            <a:pPr marL="274320" lvl="1" indent="0">
              <a:buNone/>
            </a:pPr>
            <a:r>
              <a:rPr lang="en-US" dirty="0">
                <a:solidFill>
                  <a:schemeClr val="tx1"/>
                </a:solidFill>
              </a:rPr>
              <a:t>Travelers should be mindful of their travel budget, and be sure that the funding source is appropriate for the type of trip. Travelers are responsible for knowing the travel rates and policies prior to departure.</a:t>
            </a:r>
          </a:p>
          <a:p>
            <a:pPr marL="274320" lvl="1" indent="0">
              <a:buNone/>
            </a:pPr>
            <a:endParaRPr lang="en-US" dirty="0">
              <a:solidFill>
                <a:schemeClr val="tx1"/>
              </a:solidFill>
            </a:endParaRPr>
          </a:p>
          <a:p>
            <a:pPr marL="182880">
              <a:lnSpc>
                <a:spcPct val="120000"/>
              </a:lnSpc>
              <a:defRPr/>
            </a:pPr>
            <a:r>
              <a:rPr lang="en-US" dirty="0">
                <a:solidFill>
                  <a:schemeClr val="tx1"/>
                </a:solidFill>
              </a:rPr>
              <a:t>Travelers should choose the most commonly traveled routes and economical options that meet their business needs. This includes seeking lodging accommodation within current rates, mileage vs. commercial transportation, etc.</a:t>
            </a:r>
          </a:p>
          <a:p>
            <a:pPr marL="742950" lvl="1" indent="-285750">
              <a:lnSpc>
                <a:spcPct val="120000"/>
              </a:lnSpc>
              <a:buFont typeface="Arial" panose="020B0604020202020204" pitchFamily="34" charset="0"/>
              <a:buChar char="•"/>
              <a:defRPr/>
            </a:pPr>
            <a:r>
              <a:rPr lang="en-US" dirty="0">
                <a:solidFill>
                  <a:schemeClr val="tx1"/>
                </a:solidFill>
              </a:rPr>
              <a:t>Vehicles may be rented locally from Legacy Ford, MJ Goss and The Other Guys Auto</a:t>
            </a:r>
          </a:p>
          <a:p>
            <a:pPr marL="742950" lvl="1" indent="-285750">
              <a:lnSpc>
                <a:spcPct val="120000"/>
              </a:lnSpc>
              <a:buFont typeface="Arial" panose="020B0604020202020204" pitchFamily="34" charset="0"/>
              <a:buChar char="•"/>
              <a:defRPr/>
            </a:pPr>
            <a:r>
              <a:rPr lang="en-US" dirty="0">
                <a:solidFill>
                  <a:schemeClr val="tx1"/>
                </a:solidFill>
              </a:rPr>
              <a:t>At available locations, EOU employees on official business must take advantage of our State of Oregon contract with Enterprise/National or Hertz Car Rental.</a:t>
            </a:r>
          </a:p>
          <a:p>
            <a:pPr marL="1017270" lvl="2" indent="-285750">
              <a:lnSpc>
                <a:spcPct val="120000"/>
              </a:lnSpc>
              <a:buFont typeface="Arial" panose="020B0604020202020204" pitchFamily="34" charset="0"/>
              <a:buChar char="•"/>
              <a:defRPr/>
            </a:pPr>
            <a:r>
              <a:rPr lang="en-US" dirty="0">
                <a:solidFill>
                  <a:schemeClr val="tx1"/>
                </a:solidFill>
              </a:rPr>
              <a:t>Discount code for Enterprise/National: XZ46WOR</a:t>
            </a:r>
          </a:p>
          <a:p>
            <a:pPr marL="1017270" lvl="2" indent="-285750">
              <a:lnSpc>
                <a:spcPct val="120000"/>
              </a:lnSpc>
              <a:buFont typeface="Arial" panose="020B0604020202020204" pitchFamily="34" charset="0"/>
              <a:buChar char="•"/>
              <a:defRPr/>
            </a:pPr>
            <a:r>
              <a:rPr lang="en-US" dirty="0">
                <a:solidFill>
                  <a:schemeClr val="tx1"/>
                </a:solidFill>
              </a:rPr>
              <a:t>Discount code for Hertz: 67309</a:t>
            </a:r>
          </a:p>
          <a:p>
            <a:pPr marL="274320" lvl="1" indent="0">
              <a:buNone/>
            </a:pPr>
            <a:endParaRPr lang="en-US" dirty="0"/>
          </a:p>
        </p:txBody>
      </p:sp>
    </p:spTree>
    <p:extLst>
      <p:ext uri="{BB962C8B-B14F-4D97-AF65-F5344CB8AC3E}">
        <p14:creationId xmlns:p14="http://schemas.microsoft.com/office/powerpoint/2010/main" val="3339459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39DC-B8C7-4D0C-8EEA-D99B8F54F721}"/>
              </a:ext>
            </a:extLst>
          </p:cNvPr>
          <p:cNvSpPr>
            <a:spLocks noGrp="1"/>
          </p:cNvSpPr>
          <p:nvPr>
            <p:ph type="title"/>
          </p:nvPr>
        </p:nvSpPr>
        <p:spPr/>
        <p:txBody>
          <a:bodyPr>
            <a:normAutofit/>
          </a:bodyPr>
          <a:lstStyle/>
          <a:p>
            <a:r>
              <a:rPr lang="en-US" dirty="0">
                <a:solidFill>
                  <a:schemeClr val="tx1"/>
                </a:solidFill>
              </a:rPr>
              <a:t>Travel</a:t>
            </a:r>
            <a:br>
              <a:rPr lang="en-US" dirty="0">
                <a:solidFill>
                  <a:schemeClr val="tx1"/>
                </a:solidFill>
              </a:rPr>
            </a:br>
            <a:r>
              <a:rPr lang="en-US" sz="2800" dirty="0">
                <a:solidFill>
                  <a:schemeClr val="tx1"/>
                </a:solidFill>
              </a:rPr>
              <a:t>(Employees, Representatives &amp; Official Guests)</a:t>
            </a:r>
          </a:p>
        </p:txBody>
      </p:sp>
      <p:sp>
        <p:nvSpPr>
          <p:cNvPr id="3" name="Content Placeholder 2">
            <a:extLst>
              <a:ext uri="{FF2B5EF4-FFF2-40B4-BE49-F238E27FC236}">
                <a16:creationId xmlns:a16="http://schemas.microsoft.com/office/drawing/2014/main" id="{AD93133A-6FDC-4FB3-A080-295F31FEFD11}"/>
              </a:ext>
            </a:extLst>
          </p:cNvPr>
          <p:cNvSpPr>
            <a:spLocks noGrp="1"/>
          </p:cNvSpPr>
          <p:nvPr>
            <p:ph idx="1"/>
          </p:nvPr>
        </p:nvSpPr>
        <p:spPr/>
        <p:txBody>
          <a:bodyPr/>
          <a:lstStyle/>
          <a:p>
            <a:pPr marL="45720" indent="0">
              <a:buNone/>
            </a:pPr>
            <a:r>
              <a:rPr lang="en-US" dirty="0">
                <a:solidFill>
                  <a:schemeClr val="tx1"/>
                </a:solidFill>
              </a:rPr>
              <a:t>Planning the Trip:</a:t>
            </a:r>
          </a:p>
          <a:p>
            <a:pPr marL="274320" lvl="1" indent="0">
              <a:buNone/>
            </a:pPr>
            <a:r>
              <a:rPr lang="en-US" dirty="0">
                <a:solidFill>
                  <a:schemeClr val="tx1"/>
                </a:solidFill>
              </a:rPr>
              <a:t>Airfare:</a:t>
            </a:r>
          </a:p>
          <a:p>
            <a:pPr lvl="2"/>
            <a:r>
              <a:rPr lang="en-US" dirty="0">
                <a:solidFill>
                  <a:schemeClr val="tx1"/>
                </a:solidFill>
              </a:rPr>
              <a:t>Travelers may use the agency or airline of their choice as long as it is the most reasonable and cost effective flight available to meet their needs</a:t>
            </a:r>
          </a:p>
          <a:p>
            <a:pPr lvl="3"/>
            <a:r>
              <a:rPr lang="en-US" dirty="0">
                <a:solidFill>
                  <a:schemeClr val="tx1"/>
                </a:solidFill>
              </a:rPr>
              <a:t>Airline upgrades, seat selection fees and pre-boarding are unallowable</a:t>
            </a:r>
          </a:p>
          <a:p>
            <a:pPr marL="274320" lvl="1" indent="0">
              <a:buNone/>
            </a:pPr>
            <a:endParaRPr lang="en-US" dirty="0">
              <a:solidFill>
                <a:schemeClr val="tx1"/>
              </a:solidFill>
            </a:endParaRPr>
          </a:p>
          <a:p>
            <a:pPr marL="274320" lvl="1" indent="0">
              <a:buNone/>
            </a:pPr>
            <a:r>
              <a:rPr lang="en-US" dirty="0">
                <a:solidFill>
                  <a:schemeClr val="tx1"/>
                </a:solidFill>
              </a:rPr>
              <a:t>Lodging:</a:t>
            </a:r>
          </a:p>
          <a:p>
            <a:pPr lvl="2"/>
            <a:r>
              <a:rPr lang="en-US" dirty="0">
                <a:solidFill>
                  <a:schemeClr val="tx1"/>
                </a:solidFill>
              </a:rPr>
              <a:t>Ensure that your nightly room rate (excluding tax) is under the current lodging per diem rate as found on the </a:t>
            </a:r>
            <a:r>
              <a:rPr lang="en-US" dirty="0">
                <a:solidFill>
                  <a:schemeClr val="tx1"/>
                </a:solidFill>
                <a:hlinkClick r:id="rId2"/>
              </a:rPr>
              <a:t>EOU Travel Summary &amp; Procedures</a:t>
            </a:r>
            <a:endParaRPr lang="en-US" dirty="0">
              <a:solidFill>
                <a:schemeClr val="tx1"/>
              </a:solidFill>
            </a:endParaRPr>
          </a:p>
          <a:p>
            <a:pPr lvl="2"/>
            <a:r>
              <a:rPr lang="en-US" dirty="0">
                <a:solidFill>
                  <a:schemeClr val="tx1"/>
                </a:solidFill>
              </a:rPr>
              <a:t>Any amount above the current lodging per diem rate will not be reimbursed</a:t>
            </a:r>
          </a:p>
          <a:p>
            <a:pPr lvl="2"/>
            <a:r>
              <a:rPr lang="en-US" dirty="0">
                <a:solidFill>
                  <a:schemeClr val="tx1"/>
                </a:solidFill>
              </a:rPr>
              <a:t>Conference lodging is reimbursed at actual cost if the traveler is staying at a designated conference hotel. For the conference lodging to be reimbursed for actual cost, documentation from the conference, listing the designated hotels and room rates must be attached.  </a:t>
            </a:r>
          </a:p>
          <a:p>
            <a:pPr marL="274320" lvl="1" indent="0">
              <a:buNone/>
            </a:pPr>
            <a:endParaRPr lang="en-US" dirty="0"/>
          </a:p>
        </p:txBody>
      </p:sp>
    </p:spTree>
    <p:extLst>
      <p:ext uri="{BB962C8B-B14F-4D97-AF65-F5344CB8AC3E}">
        <p14:creationId xmlns:p14="http://schemas.microsoft.com/office/powerpoint/2010/main" val="283956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B8B901B6-938C-4319-9F9B-A2D7A46E6E06}"/>
              </a:ext>
            </a:extLst>
          </p:cNvPr>
          <p:cNvSpPr/>
          <p:nvPr/>
        </p:nvSpPr>
        <p:spPr>
          <a:xfrm>
            <a:off x="661269" y="3589935"/>
            <a:ext cx="10901078" cy="28372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01A1ABBB-8319-A98C-A4A5-D9ED4957ACD6}"/>
              </a:ext>
            </a:extLst>
          </p:cNvPr>
          <p:cNvSpPr/>
          <p:nvPr/>
        </p:nvSpPr>
        <p:spPr>
          <a:xfrm>
            <a:off x="661269" y="453390"/>
            <a:ext cx="10901078" cy="28372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6A00BCF-127E-F8EF-C7E1-663A58413D63}"/>
              </a:ext>
            </a:extLst>
          </p:cNvPr>
          <p:cNvPicPr>
            <a:picLocks noChangeAspect="1"/>
          </p:cNvPicPr>
          <p:nvPr/>
        </p:nvPicPr>
        <p:blipFill>
          <a:blip r:embed="rId2"/>
          <a:stretch>
            <a:fillRect/>
          </a:stretch>
        </p:blipFill>
        <p:spPr>
          <a:xfrm>
            <a:off x="950025" y="695621"/>
            <a:ext cx="5973151" cy="2250109"/>
          </a:xfrm>
          <a:prstGeom prst="rect">
            <a:avLst/>
          </a:prstGeom>
        </p:spPr>
      </p:pic>
      <p:sp>
        <p:nvSpPr>
          <p:cNvPr id="10" name="TextBox 9">
            <a:extLst>
              <a:ext uri="{FF2B5EF4-FFF2-40B4-BE49-F238E27FC236}">
                <a16:creationId xmlns:a16="http://schemas.microsoft.com/office/drawing/2014/main" id="{BFB8EF64-17F7-B51C-AFDD-83E0B0FD36E7}"/>
              </a:ext>
            </a:extLst>
          </p:cNvPr>
          <p:cNvSpPr txBox="1"/>
          <p:nvPr/>
        </p:nvSpPr>
        <p:spPr>
          <a:xfrm>
            <a:off x="8205537" y="1088625"/>
            <a:ext cx="2514600" cy="1631216"/>
          </a:xfrm>
          <a:prstGeom prst="rect">
            <a:avLst/>
          </a:prstGeom>
          <a:noFill/>
        </p:spPr>
        <p:txBody>
          <a:bodyPr wrap="square" rtlCol="0">
            <a:spAutoFit/>
          </a:bodyPr>
          <a:lstStyle/>
          <a:p>
            <a:r>
              <a:rPr lang="en-US" sz="2000" dirty="0">
                <a:solidFill>
                  <a:schemeClr val="bg1"/>
                </a:solidFill>
              </a:rPr>
              <a:t>Screen print the conference rate. Usually found on the website prior to conference. </a:t>
            </a:r>
          </a:p>
        </p:txBody>
      </p:sp>
      <p:sp>
        <p:nvSpPr>
          <p:cNvPr id="11" name="TextBox 10">
            <a:extLst>
              <a:ext uri="{FF2B5EF4-FFF2-40B4-BE49-F238E27FC236}">
                <a16:creationId xmlns:a16="http://schemas.microsoft.com/office/drawing/2014/main" id="{A6426035-2F46-62B9-041D-37AED6D70FC1}"/>
              </a:ext>
            </a:extLst>
          </p:cNvPr>
          <p:cNvSpPr txBox="1"/>
          <p:nvPr/>
        </p:nvSpPr>
        <p:spPr>
          <a:xfrm>
            <a:off x="1762627" y="4454325"/>
            <a:ext cx="3380873" cy="1015663"/>
          </a:xfrm>
          <a:prstGeom prst="rect">
            <a:avLst/>
          </a:prstGeom>
          <a:noFill/>
        </p:spPr>
        <p:txBody>
          <a:bodyPr wrap="square" rtlCol="0">
            <a:spAutoFit/>
          </a:bodyPr>
          <a:lstStyle/>
          <a:p>
            <a:r>
              <a:rPr lang="en-US" sz="2000" dirty="0">
                <a:solidFill>
                  <a:schemeClr val="bg1"/>
                </a:solidFill>
              </a:rPr>
              <a:t>Sometimes the hotel will </a:t>
            </a:r>
          </a:p>
          <a:p>
            <a:r>
              <a:rPr lang="en-US" sz="2000" dirty="0">
                <a:solidFill>
                  <a:schemeClr val="bg1"/>
                </a:solidFill>
              </a:rPr>
              <a:t>have the conference name </a:t>
            </a:r>
          </a:p>
          <a:p>
            <a:r>
              <a:rPr lang="en-US" sz="2000" dirty="0">
                <a:solidFill>
                  <a:schemeClr val="bg1"/>
                </a:solidFill>
              </a:rPr>
              <a:t>in the Group Name of the folio</a:t>
            </a:r>
          </a:p>
        </p:txBody>
      </p:sp>
      <p:pic>
        <p:nvPicPr>
          <p:cNvPr id="18" name="Picture 17">
            <a:extLst>
              <a:ext uri="{FF2B5EF4-FFF2-40B4-BE49-F238E27FC236}">
                <a16:creationId xmlns:a16="http://schemas.microsoft.com/office/drawing/2014/main" id="{C9DCE1FC-5096-0160-62A7-29BBCE1C249C}"/>
              </a:ext>
            </a:extLst>
          </p:cNvPr>
          <p:cNvPicPr>
            <a:picLocks noChangeAspect="1"/>
          </p:cNvPicPr>
          <p:nvPr/>
        </p:nvPicPr>
        <p:blipFill>
          <a:blip r:embed="rId3"/>
          <a:stretch>
            <a:fillRect/>
          </a:stretch>
        </p:blipFill>
        <p:spPr>
          <a:xfrm>
            <a:off x="6761747" y="3680670"/>
            <a:ext cx="4433855" cy="2639005"/>
          </a:xfrm>
          <a:prstGeom prst="rect">
            <a:avLst/>
          </a:prstGeom>
        </p:spPr>
      </p:pic>
    </p:spTree>
    <p:extLst>
      <p:ext uri="{BB962C8B-B14F-4D97-AF65-F5344CB8AC3E}">
        <p14:creationId xmlns:p14="http://schemas.microsoft.com/office/powerpoint/2010/main" val="3040888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A7FA-4F7E-49C6-B6DE-9FDF00532666}"/>
              </a:ext>
            </a:extLst>
          </p:cNvPr>
          <p:cNvSpPr>
            <a:spLocks noGrp="1"/>
          </p:cNvSpPr>
          <p:nvPr>
            <p:ph type="title"/>
          </p:nvPr>
        </p:nvSpPr>
        <p:spPr/>
        <p:txBody>
          <a:bodyPr/>
          <a:lstStyle/>
          <a:p>
            <a:r>
              <a:rPr lang="en-US" dirty="0">
                <a:solidFill>
                  <a:schemeClr val="tx1"/>
                </a:solidFill>
              </a:rPr>
              <a:t>Travel Reimbursement</a:t>
            </a:r>
            <a:br>
              <a:rPr lang="en-US" dirty="0">
                <a:solidFill>
                  <a:schemeClr val="tx1"/>
                </a:solidFill>
              </a:rPr>
            </a:br>
            <a:r>
              <a:rPr lang="en-US" sz="2800" dirty="0">
                <a:solidFill>
                  <a:schemeClr val="tx1"/>
                </a:solidFill>
              </a:rPr>
              <a:t>(Employees, Representatives &amp; Official Guests)</a:t>
            </a:r>
            <a:endParaRPr lang="en-US" dirty="0">
              <a:solidFill>
                <a:schemeClr val="tx1"/>
              </a:solidFill>
            </a:endParaRPr>
          </a:p>
        </p:txBody>
      </p:sp>
      <p:sp>
        <p:nvSpPr>
          <p:cNvPr id="3" name="Content Placeholder 2">
            <a:extLst>
              <a:ext uri="{FF2B5EF4-FFF2-40B4-BE49-F238E27FC236}">
                <a16:creationId xmlns:a16="http://schemas.microsoft.com/office/drawing/2014/main" id="{06CFE82A-3300-4C47-9CFF-B261C3CBF194}"/>
              </a:ext>
            </a:extLst>
          </p:cNvPr>
          <p:cNvSpPr>
            <a:spLocks noGrp="1"/>
          </p:cNvSpPr>
          <p:nvPr>
            <p:ph idx="1"/>
          </p:nvPr>
        </p:nvSpPr>
        <p:spPr/>
        <p:txBody>
          <a:bodyPr/>
          <a:lstStyle/>
          <a:p>
            <a:pPr marL="45720" indent="0">
              <a:buNone/>
            </a:pPr>
            <a:r>
              <a:rPr lang="en-US" dirty="0">
                <a:solidFill>
                  <a:schemeClr val="tx1"/>
                </a:solidFill>
              </a:rPr>
              <a:t>After the Trip:</a:t>
            </a:r>
          </a:p>
          <a:p>
            <a:pPr marL="274320" lvl="1" indent="0">
              <a:buNone/>
            </a:pPr>
            <a:r>
              <a:rPr lang="en-US" dirty="0">
                <a:solidFill>
                  <a:schemeClr val="tx1"/>
                </a:solidFill>
              </a:rPr>
              <a:t>Travel reimbursements should be submitted within </a:t>
            </a:r>
            <a:r>
              <a:rPr lang="en-US" b="1" dirty="0">
                <a:solidFill>
                  <a:schemeClr val="tx1"/>
                </a:solidFill>
              </a:rPr>
              <a:t>30 days </a:t>
            </a:r>
            <a:r>
              <a:rPr lang="en-US" dirty="0">
                <a:solidFill>
                  <a:schemeClr val="tx1"/>
                </a:solidFill>
              </a:rPr>
              <a:t>after the trip has been completed</a:t>
            </a:r>
          </a:p>
          <a:p>
            <a:pPr lvl="2"/>
            <a:r>
              <a:rPr lang="en-US" dirty="0">
                <a:solidFill>
                  <a:schemeClr val="tx1"/>
                </a:solidFill>
              </a:rPr>
              <a:t>Reimbursements must be signed by claimant and appropriate budget authority</a:t>
            </a:r>
          </a:p>
          <a:p>
            <a:pPr marL="274320" lvl="1" indent="0">
              <a:buNone/>
            </a:pPr>
            <a:endParaRPr lang="en-US" dirty="0">
              <a:solidFill>
                <a:schemeClr val="tx1"/>
              </a:solidFill>
            </a:endParaRPr>
          </a:p>
          <a:p>
            <a:pPr marL="274320" lvl="1" indent="0">
              <a:buNone/>
            </a:pPr>
            <a:r>
              <a:rPr lang="en-US" dirty="0">
                <a:solidFill>
                  <a:schemeClr val="tx1"/>
                </a:solidFill>
              </a:rPr>
              <a:t>Receipts are not required for personal vehicle mileage or for meals and incidentals (unless hosting or group travel)</a:t>
            </a:r>
          </a:p>
          <a:p>
            <a:pPr lvl="2"/>
            <a:r>
              <a:rPr lang="en-US" dirty="0">
                <a:solidFill>
                  <a:schemeClr val="tx1"/>
                </a:solidFill>
              </a:rPr>
              <a:t>Personal vehicle mileage is city to city, per the Oregon Mileage chart for in-state travel, or city to city using a mapping software such as Google Maps</a:t>
            </a:r>
          </a:p>
        </p:txBody>
      </p:sp>
    </p:spTree>
    <p:extLst>
      <p:ext uri="{BB962C8B-B14F-4D97-AF65-F5344CB8AC3E}">
        <p14:creationId xmlns:p14="http://schemas.microsoft.com/office/powerpoint/2010/main" val="207864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63B7E-A8DD-4865-9B1C-CAD82DB20269}"/>
              </a:ext>
            </a:extLst>
          </p:cNvPr>
          <p:cNvSpPr>
            <a:spLocks noGrp="1"/>
          </p:cNvSpPr>
          <p:nvPr>
            <p:ph type="title"/>
          </p:nvPr>
        </p:nvSpPr>
        <p:spPr/>
        <p:txBody>
          <a:bodyPr>
            <a:normAutofit/>
          </a:bodyPr>
          <a:lstStyle/>
          <a:p>
            <a:r>
              <a:rPr lang="en-US" dirty="0">
                <a:solidFill>
                  <a:schemeClr val="tx1"/>
                </a:solidFill>
              </a:rPr>
              <a:t>Travel Reimbursement</a:t>
            </a:r>
            <a:br>
              <a:rPr lang="en-US" dirty="0">
                <a:solidFill>
                  <a:schemeClr val="tx1"/>
                </a:solidFill>
              </a:rPr>
            </a:br>
            <a:r>
              <a:rPr lang="en-US" sz="2800" dirty="0">
                <a:solidFill>
                  <a:schemeClr val="tx1"/>
                </a:solidFill>
              </a:rPr>
              <a:t>(Employees, Representatives &amp; Official Guests)</a:t>
            </a:r>
            <a:endParaRPr lang="en-US" dirty="0">
              <a:solidFill>
                <a:schemeClr val="tx1"/>
              </a:solidFill>
            </a:endParaRPr>
          </a:p>
        </p:txBody>
      </p:sp>
      <p:sp>
        <p:nvSpPr>
          <p:cNvPr id="3" name="Content Placeholder 2">
            <a:extLst>
              <a:ext uri="{FF2B5EF4-FFF2-40B4-BE49-F238E27FC236}">
                <a16:creationId xmlns:a16="http://schemas.microsoft.com/office/drawing/2014/main" id="{C22AAA4A-0ED7-4CC5-9170-F29E6BBD31E5}"/>
              </a:ext>
            </a:extLst>
          </p:cNvPr>
          <p:cNvSpPr>
            <a:spLocks noGrp="1"/>
          </p:cNvSpPr>
          <p:nvPr>
            <p:ph idx="1"/>
          </p:nvPr>
        </p:nvSpPr>
        <p:spPr/>
        <p:txBody>
          <a:bodyPr>
            <a:normAutofit/>
          </a:bodyPr>
          <a:lstStyle/>
          <a:p>
            <a:pPr marL="45720" indent="0">
              <a:buNone/>
            </a:pPr>
            <a:r>
              <a:rPr lang="en-US" dirty="0">
                <a:solidFill>
                  <a:schemeClr val="tx1"/>
                </a:solidFill>
              </a:rPr>
              <a:t>After the Trip:</a:t>
            </a:r>
          </a:p>
          <a:p>
            <a:pPr marL="274320" lvl="1" indent="0">
              <a:buNone/>
            </a:pPr>
            <a:r>
              <a:rPr lang="en-US" dirty="0">
                <a:solidFill>
                  <a:schemeClr val="tx1"/>
                </a:solidFill>
              </a:rPr>
              <a:t>The following documentation is required for reimbursement:</a:t>
            </a:r>
          </a:p>
          <a:p>
            <a:pPr lvl="2"/>
            <a:r>
              <a:rPr lang="en-US" dirty="0">
                <a:solidFill>
                  <a:schemeClr val="tx1"/>
                </a:solidFill>
              </a:rPr>
              <a:t>Proof of Business Purpose (a meeting or conference agenda, email letter of invitation or typed itinerary)</a:t>
            </a:r>
          </a:p>
          <a:p>
            <a:pPr lvl="3"/>
            <a:r>
              <a:rPr lang="en-US" dirty="0">
                <a:solidFill>
                  <a:schemeClr val="tx1"/>
                </a:solidFill>
              </a:rPr>
              <a:t>This agenda should include dates and times of the conference/meeting and what was included in the conference (i.e. meals/banquets). If a formal agenda is not available, a typed summary of meeting times and locations must be attached</a:t>
            </a:r>
          </a:p>
          <a:p>
            <a:pPr lvl="2"/>
            <a:r>
              <a:rPr lang="en-US" dirty="0">
                <a:solidFill>
                  <a:schemeClr val="tx1"/>
                </a:solidFill>
              </a:rPr>
              <a:t>Itemized receipts for lodging (booking confirmations will not be accepted)</a:t>
            </a:r>
          </a:p>
          <a:p>
            <a:pPr lvl="2"/>
            <a:r>
              <a:rPr lang="en-US" dirty="0">
                <a:solidFill>
                  <a:schemeClr val="tx1"/>
                </a:solidFill>
              </a:rPr>
              <a:t>Itemized receipts for transportation (Uber, airfare, car rental), fuel (other than personal vehicle mileage), miscellaneous expenses (baggage, airport parking)</a:t>
            </a:r>
          </a:p>
          <a:p>
            <a:pPr lvl="2"/>
            <a:r>
              <a:rPr lang="en-US" dirty="0">
                <a:solidFill>
                  <a:schemeClr val="tx1"/>
                </a:solidFill>
              </a:rPr>
              <a:t>For foreign travel, a copy of the signed foreign travel authorization</a:t>
            </a:r>
          </a:p>
          <a:p>
            <a:pPr lvl="2"/>
            <a:r>
              <a:rPr lang="en-US" dirty="0">
                <a:solidFill>
                  <a:schemeClr val="tx1"/>
                </a:solidFill>
              </a:rPr>
              <a:t>For travel involving students, a copy of the fully signed and completed student travel packet</a:t>
            </a:r>
          </a:p>
        </p:txBody>
      </p:sp>
    </p:spTree>
    <p:extLst>
      <p:ext uri="{BB962C8B-B14F-4D97-AF65-F5344CB8AC3E}">
        <p14:creationId xmlns:p14="http://schemas.microsoft.com/office/powerpoint/2010/main" val="2501615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1598789-53B6-D480-527A-01BD2450E5B3}"/>
              </a:ext>
            </a:extLst>
          </p:cNvPr>
          <p:cNvCxnSpPr/>
          <p:nvPr/>
        </p:nvCxnSpPr>
        <p:spPr>
          <a:xfrm>
            <a:off x="6541177" y="330868"/>
            <a:ext cx="0" cy="619024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Graphic 4" descr="Checkmark with solid fill">
            <a:extLst>
              <a:ext uri="{FF2B5EF4-FFF2-40B4-BE49-F238E27FC236}">
                <a16:creationId xmlns:a16="http://schemas.microsoft.com/office/drawing/2014/main" id="{74BA4DAA-0B02-3DE8-6BD9-D0F0F75904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05716" y="114302"/>
            <a:ext cx="1082842" cy="1082842"/>
          </a:xfrm>
          <a:prstGeom prst="rect">
            <a:avLst/>
          </a:prstGeom>
        </p:spPr>
      </p:pic>
      <p:sp>
        <p:nvSpPr>
          <p:cNvPr id="6" name="&quot;Not Allowed&quot; Symbol 5">
            <a:extLst>
              <a:ext uri="{FF2B5EF4-FFF2-40B4-BE49-F238E27FC236}">
                <a16:creationId xmlns:a16="http://schemas.microsoft.com/office/drawing/2014/main" id="{99708287-DA51-D1AE-82BF-BF86766D3725}"/>
              </a:ext>
            </a:extLst>
          </p:cNvPr>
          <p:cNvSpPr/>
          <p:nvPr/>
        </p:nvSpPr>
        <p:spPr>
          <a:xfrm>
            <a:off x="8901378" y="360949"/>
            <a:ext cx="914400" cy="914400"/>
          </a:xfrm>
          <a:prstGeom prst="noSmoking">
            <a:avLst/>
          </a:prstGeom>
          <a:solidFill>
            <a:srgbClr val="CC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A7317B29-C568-A6B4-08B3-DA9A67C1EE99}"/>
              </a:ext>
            </a:extLst>
          </p:cNvPr>
          <p:cNvPicPr>
            <a:picLocks noChangeAspect="1"/>
          </p:cNvPicPr>
          <p:nvPr/>
        </p:nvPicPr>
        <p:blipFill>
          <a:blip r:embed="rId4"/>
          <a:stretch>
            <a:fillRect/>
          </a:stretch>
        </p:blipFill>
        <p:spPr>
          <a:xfrm>
            <a:off x="6722081" y="1738562"/>
            <a:ext cx="5090562" cy="4096752"/>
          </a:xfrm>
          <a:prstGeom prst="rect">
            <a:avLst/>
          </a:prstGeom>
        </p:spPr>
      </p:pic>
      <p:pic>
        <p:nvPicPr>
          <p:cNvPr id="14" name="Picture 13">
            <a:extLst>
              <a:ext uri="{FF2B5EF4-FFF2-40B4-BE49-F238E27FC236}">
                <a16:creationId xmlns:a16="http://schemas.microsoft.com/office/drawing/2014/main" id="{E375394C-075D-C13E-9C24-BAC5E2EBB195}"/>
              </a:ext>
            </a:extLst>
          </p:cNvPr>
          <p:cNvPicPr>
            <a:picLocks noChangeAspect="1"/>
          </p:cNvPicPr>
          <p:nvPr/>
        </p:nvPicPr>
        <p:blipFill>
          <a:blip r:embed="rId5"/>
          <a:stretch>
            <a:fillRect/>
          </a:stretch>
        </p:blipFill>
        <p:spPr>
          <a:xfrm>
            <a:off x="1461312" y="5179595"/>
            <a:ext cx="3344045" cy="1278606"/>
          </a:xfrm>
          <a:prstGeom prst="rect">
            <a:avLst/>
          </a:prstGeom>
        </p:spPr>
      </p:pic>
      <p:pic>
        <p:nvPicPr>
          <p:cNvPr id="16" name="Picture 15">
            <a:extLst>
              <a:ext uri="{FF2B5EF4-FFF2-40B4-BE49-F238E27FC236}">
                <a16:creationId xmlns:a16="http://schemas.microsoft.com/office/drawing/2014/main" id="{10DDA21F-5A58-EAD9-65C7-33E31B6259DE}"/>
              </a:ext>
            </a:extLst>
          </p:cNvPr>
          <p:cNvPicPr>
            <a:picLocks noChangeAspect="1"/>
          </p:cNvPicPr>
          <p:nvPr/>
        </p:nvPicPr>
        <p:blipFill>
          <a:blip r:embed="rId6"/>
          <a:stretch>
            <a:fillRect/>
          </a:stretch>
        </p:blipFill>
        <p:spPr>
          <a:xfrm>
            <a:off x="1461312" y="1142495"/>
            <a:ext cx="3401301" cy="4022302"/>
          </a:xfrm>
          <a:prstGeom prst="rect">
            <a:avLst/>
          </a:prstGeom>
        </p:spPr>
      </p:pic>
    </p:spTree>
    <p:extLst>
      <p:ext uri="{BB962C8B-B14F-4D97-AF65-F5344CB8AC3E}">
        <p14:creationId xmlns:p14="http://schemas.microsoft.com/office/powerpoint/2010/main" val="2225880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208671-6749-7599-DC8D-59746CF707AC}"/>
              </a:ext>
            </a:extLst>
          </p:cNvPr>
          <p:cNvPicPr>
            <a:picLocks noChangeAspect="1"/>
          </p:cNvPicPr>
          <p:nvPr/>
        </p:nvPicPr>
        <p:blipFill>
          <a:blip r:embed="rId2"/>
          <a:stretch>
            <a:fillRect/>
          </a:stretch>
        </p:blipFill>
        <p:spPr>
          <a:xfrm>
            <a:off x="7907693" y="1405331"/>
            <a:ext cx="3743980" cy="4957011"/>
          </a:xfrm>
          <a:prstGeom prst="rect">
            <a:avLst/>
          </a:prstGeom>
        </p:spPr>
      </p:pic>
      <p:pic>
        <p:nvPicPr>
          <p:cNvPr id="9" name="Picture 8">
            <a:extLst>
              <a:ext uri="{FF2B5EF4-FFF2-40B4-BE49-F238E27FC236}">
                <a16:creationId xmlns:a16="http://schemas.microsoft.com/office/drawing/2014/main" id="{324CBA03-A0A2-F976-F730-A5BCE50D1056}"/>
              </a:ext>
            </a:extLst>
          </p:cNvPr>
          <p:cNvPicPr>
            <a:picLocks noChangeAspect="1"/>
          </p:cNvPicPr>
          <p:nvPr/>
        </p:nvPicPr>
        <p:blipFill>
          <a:blip r:embed="rId3"/>
          <a:stretch>
            <a:fillRect/>
          </a:stretch>
        </p:blipFill>
        <p:spPr>
          <a:xfrm>
            <a:off x="388875" y="1405331"/>
            <a:ext cx="3629532" cy="5106113"/>
          </a:xfrm>
          <a:prstGeom prst="rect">
            <a:avLst/>
          </a:prstGeom>
        </p:spPr>
      </p:pic>
      <p:pic>
        <p:nvPicPr>
          <p:cNvPr id="11" name="Picture 10">
            <a:extLst>
              <a:ext uri="{FF2B5EF4-FFF2-40B4-BE49-F238E27FC236}">
                <a16:creationId xmlns:a16="http://schemas.microsoft.com/office/drawing/2014/main" id="{3E921C6E-F25B-A926-5690-205FF37F3313}"/>
              </a:ext>
            </a:extLst>
          </p:cNvPr>
          <p:cNvPicPr>
            <a:picLocks noChangeAspect="1"/>
          </p:cNvPicPr>
          <p:nvPr/>
        </p:nvPicPr>
        <p:blipFill>
          <a:blip r:embed="rId4"/>
          <a:stretch>
            <a:fillRect/>
          </a:stretch>
        </p:blipFill>
        <p:spPr>
          <a:xfrm>
            <a:off x="4065262" y="1405331"/>
            <a:ext cx="3248478" cy="3896269"/>
          </a:xfrm>
          <a:prstGeom prst="rect">
            <a:avLst/>
          </a:prstGeom>
        </p:spPr>
      </p:pic>
      <p:cxnSp>
        <p:nvCxnSpPr>
          <p:cNvPr id="13" name="Straight Connector 12">
            <a:extLst>
              <a:ext uri="{FF2B5EF4-FFF2-40B4-BE49-F238E27FC236}">
                <a16:creationId xmlns:a16="http://schemas.microsoft.com/office/drawing/2014/main" id="{1625C4C0-A80A-4807-5465-5D3C6D67FAA1}"/>
              </a:ext>
            </a:extLst>
          </p:cNvPr>
          <p:cNvCxnSpPr/>
          <p:nvPr/>
        </p:nvCxnSpPr>
        <p:spPr>
          <a:xfrm>
            <a:off x="7587924" y="330868"/>
            <a:ext cx="0" cy="6190248"/>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quot;Not Allowed&quot; Symbol 13">
            <a:extLst>
              <a:ext uri="{FF2B5EF4-FFF2-40B4-BE49-F238E27FC236}">
                <a16:creationId xmlns:a16="http://schemas.microsoft.com/office/drawing/2014/main" id="{B46F15A8-59FF-7B62-3419-AE65CDF12D00}"/>
              </a:ext>
            </a:extLst>
          </p:cNvPr>
          <p:cNvSpPr/>
          <p:nvPr/>
        </p:nvSpPr>
        <p:spPr>
          <a:xfrm>
            <a:off x="9322483" y="415089"/>
            <a:ext cx="914400" cy="914400"/>
          </a:xfrm>
          <a:prstGeom prst="noSmoking">
            <a:avLst/>
          </a:prstGeom>
          <a:solidFill>
            <a:srgbClr val="CC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7" name="Graphic 16" descr="Checkmark with solid fill">
            <a:extLst>
              <a:ext uri="{FF2B5EF4-FFF2-40B4-BE49-F238E27FC236}">
                <a16:creationId xmlns:a16="http://schemas.microsoft.com/office/drawing/2014/main" id="{9D844B4D-CE40-4CAD-B4BA-B720FE5CCF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8343" y="246647"/>
            <a:ext cx="1082842" cy="1082842"/>
          </a:xfrm>
          <a:prstGeom prst="rect">
            <a:avLst/>
          </a:prstGeom>
        </p:spPr>
      </p:pic>
    </p:spTree>
    <p:extLst>
      <p:ext uri="{BB962C8B-B14F-4D97-AF65-F5344CB8AC3E}">
        <p14:creationId xmlns:p14="http://schemas.microsoft.com/office/powerpoint/2010/main" val="4204066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1598789-53B6-D480-527A-01BD2450E5B3}"/>
              </a:ext>
            </a:extLst>
          </p:cNvPr>
          <p:cNvCxnSpPr/>
          <p:nvPr/>
        </p:nvCxnSpPr>
        <p:spPr>
          <a:xfrm>
            <a:off x="6276118" y="333876"/>
            <a:ext cx="0" cy="6190248"/>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Graphic 4" descr="Checkmark with solid fill">
            <a:extLst>
              <a:ext uri="{FF2B5EF4-FFF2-40B4-BE49-F238E27FC236}">
                <a16:creationId xmlns:a16="http://schemas.microsoft.com/office/drawing/2014/main" id="{74BA4DAA-0B02-3DE8-6BD9-D0F0F75904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84357" y="246647"/>
            <a:ext cx="1082842" cy="1082842"/>
          </a:xfrm>
          <a:prstGeom prst="rect">
            <a:avLst/>
          </a:prstGeom>
        </p:spPr>
      </p:pic>
      <p:sp>
        <p:nvSpPr>
          <p:cNvPr id="6" name="&quot;Not Allowed&quot; Symbol 5">
            <a:extLst>
              <a:ext uri="{FF2B5EF4-FFF2-40B4-BE49-F238E27FC236}">
                <a16:creationId xmlns:a16="http://schemas.microsoft.com/office/drawing/2014/main" id="{99708287-DA51-D1AE-82BF-BF86766D3725}"/>
              </a:ext>
            </a:extLst>
          </p:cNvPr>
          <p:cNvSpPr/>
          <p:nvPr/>
        </p:nvSpPr>
        <p:spPr>
          <a:xfrm>
            <a:off x="8781062" y="330868"/>
            <a:ext cx="914400" cy="914400"/>
          </a:xfrm>
          <a:prstGeom prst="noSmoking">
            <a:avLst/>
          </a:prstGeom>
          <a:solidFill>
            <a:srgbClr val="CC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C65EB84B-F4BC-02E5-67E0-DBFCC3DA4EA5}"/>
              </a:ext>
            </a:extLst>
          </p:cNvPr>
          <p:cNvPicPr>
            <a:picLocks noChangeAspect="1"/>
          </p:cNvPicPr>
          <p:nvPr/>
        </p:nvPicPr>
        <p:blipFill>
          <a:blip r:embed="rId4"/>
          <a:stretch>
            <a:fillRect/>
          </a:stretch>
        </p:blipFill>
        <p:spPr>
          <a:xfrm>
            <a:off x="6729382" y="1329489"/>
            <a:ext cx="4813953" cy="5213926"/>
          </a:xfrm>
          <a:prstGeom prst="rect">
            <a:avLst/>
          </a:prstGeom>
        </p:spPr>
      </p:pic>
      <p:pic>
        <p:nvPicPr>
          <p:cNvPr id="9" name="Picture 8">
            <a:extLst>
              <a:ext uri="{FF2B5EF4-FFF2-40B4-BE49-F238E27FC236}">
                <a16:creationId xmlns:a16="http://schemas.microsoft.com/office/drawing/2014/main" id="{D07B88CC-CADE-F651-F869-A42E66F316F8}"/>
              </a:ext>
            </a:extLst>
          </p:cNvPr>
          <p:cNvPicPr>
            <a:picLocks noChangeAspect="1"/>
          </p:cNvPicPr>
          <p:nvPr/>
        </p:nvPicPr>
        <p:blipFill>
          <a:blip r:embed="rId5"/>
          <a:stretch>
            <a:fillRect/>
          </a:stretch>
        </p:blipFill>
        <p:spPr>
          <a:xfrm>
            <a:off x="1007741" y="1329489"/>
            <a:ext cx="4053786" cy="5155532"/>
          </a:xfrm>
          <a:prstGeom prst="rect">
            <a:avLst/>
          </a:prstGeom>
        </p:spPr>
      </p:pic>
    </p:spTree>
    <p:extLst>
      <p:ext uri="{BB962C8B-B14F-4D97-AF65-F5344CB8AC3E}">
        <p14:creationId xmlns:p14="http://schemas.microsoft.com/office/powerpoint/2010/main" val="261329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7B15C-1002-4928-8450-B89E6B6EA4B7}"/>
              </a:ext>
            </a:extLst>
          </p:cNvPr>
          <p:cNvSpPr>
            <a:spLocks noGrp="1"/>
          </p:cNvSpPr>
          <p:nvPr>
            <p:ph type="title"/>
          </p:nvPr>
        </p:nvSpPr>
        <p:spPr/>
        <p:txBody>
          <a:bodyPr/>
          <a:lstStyle/>
          <a:p>
            <a:r>
              <a:rPr lang="en-US" dirty="0">
                <a:solidFill>
                  <a:schemeClr val="tx1"/>
                </a:solidFill>
              </a:rPr>
              <a:t>Student Travel</a:t>
            </a:r>
          </a:p>
        </p:txBody>
      </p:sp>
      <p:sp>
        <p:nvSpPr>
          <p:cNvPr id="3" name="Content Placeholder 2">
            <a:extLst>
              <a:ext uri="{FF2B5EF4-FFF2-40B4-BE49-F238E27FC236}">
                <a16:creationId xmlns:a16="http://schemas.microsoft.com/office/drawing/2014/main" id="{EFF99912-5784-4C19-AF8D-634D5C862529}"/>
              </a:ext>
            </a:extLst>
          </p:cNvPr>
          <p:cNvSpPr>
            <a:spLocks noGrp="1"/>
          </p:cNvSpPr>
          <p:nvPr>
            <p:ph idx="1"/>
          </p:nvPr>
        </p:nvSpPr>
        <p:spPr/>
        <p:txBody>
          <a:bodyPr>
            <a:normAutofit/>
          </a:bodyPr>
          <a:lstStyle/>
          <a:p>
            <a:pPr marL="45720" indent="0">
              <a:buNone/>
            </a:pPr>
            <a:r>
              <a:rPr lang="en-US" dirty="0">
                <a:solidFill>
                  <a:schemeClr val="tx1"/>
                </a:solidFill>
              </a:rPr>
              <a:t>All student group travel requires a complete Student Travel Packet </a:t>
            </a:r>
            <a:r>
              <a:rPr lang="en-US" b="1" u="sng" dirty="0">
                <a:solidFill>
                  <a:schemeClr val="tx1"/>
                </a:solidFill>
              </a:rPr>
              <a:t>before</a:t>
            </a:r>
            <a:r>
              <a:rPr lang="en-US" dirty="0">
                <a:solidFill>
                  <a:schemeClr val="tx1"/>
                </a:solidFill>
              </a:rPr>
              <a:t> any arrangements are made. Student Travel Packets must be approved </a:t>
            </a:r>
            <a:r>
              <a:rPr lang="en-US" b="1" dirty="0">
                <a:solidFill>
                  <a:srgbClr val="FF0000"/>
                </a:solidFill>
              </a:rPr>
              <a:t>20 business days prior to departure or 25 business days for international travel</a:t>
            </a:r>
            <a:r>
              <a:rPr lang="en-US" dirty="0">
                <a:solidFill>
                  <a:schemeClr val="tx1"/>
                </a:solidFill>
              </a:rPr>
              <a:t>.</a:t>
            </a:r>
          </a:p>
          <a:p>
            <a:pPr marL="45720" indent="0">
              <a:buNone/>
            </a:pPr>
            <a:r>
              <a:rPr lang="en-US" dirty="0">
                <a:solidFill>
                  <a:schemeClr val="tx1"/>
                </a:solidFill>
              </a:rPr>
              <a:t>Travelers should contact their designated college office or the Center of Student Involvement to facilitate travel arrangements (excluding Athletics).</a:t>
            </a:r>
          </a:p>
          <a:p>
            <a:pPr marL="274320" lvl="1" indent="0">
              <a:buNone/>
            </a:pPr>
            <a:r>
              <a:rPr lang="en-US" dirty="0">
                <a:solidFill>
                  <a:schemeClr val="tx1"/>
                </a:solidFill>
              </a:rPr>
              <a:t>Contacts:</a:t>
            </a:r>
          </a:p>
          <a:p>
            <a:pPr lvl="2"/>
            <a:r>
              <a:rPr lang="en-US" dirty="0">
                <a:solidFill>
                  <a:schemeClr val="tx1"/>
                </a:solidFill>
              </a:rPr>
              <a:t>Student Affairs Office:</a:t>
            </a:r>
          </a:p>
          <a:p>
            <a:pPr lvl="3"/>
            <a:r>
              <a:rPr lang="en-US" dirty="0">
                <a:solidFill>
                  <a:schemeClr val="tx1"/>
                </a:solidFill>
              </a:rPr>
              <a:t>Kaylin Fergus 2-3548 / </a:t>
            </a:r>
            <a:r>
              <a:rPr lang="en-US" dirty="0">
                <a:solidFill>
                  <a:schemeClr val="tx1"/>
                </a:solidFill>
                <a:hlinkClick r:id="rId2"/>
              </a:rPr>
              <a:t>kfergus@eou.edu</a:t>
            </a:r>
            <a:r>
              <a:rPr lang="en-US" dirty="0">
                <a:solidFill>
                  <a:schemeClr val="tx1"/>
                </a:solidFill>
              </a:rPr>
              <a:t>		</a:t>
            </a:r>
          </a:p>
          <a:p>
            <a:pPr lvl="2"/>
            <a:r>
              <a:rPr lang="en-US" dirty="0">
                <a:solidFill>
                  <a:schemeClr val="tx1"/>
                </a:solidFill>
              </a:rPr>
              <a:t>CSI Office:</a:t>
            </a:r>
          </a:p>
          <a:p>
            <a:pPr lvl="3"/>
            <a:r>
              <a:rPr lang="en-US" dirty="0">
                <a:solidFill>
                  <a:schemeClr val="tx1"/>
                </a:solidFill>
              </a:rPr>
              <a:t>Kelly Marriott 2-3705 / </a:t>
            </a:r>
            <a:r>
              <a:rPr lang="en-US" dirty="0">
                <a:solidFill>
                  <a:schemeClr val="tx1"/>
                </a:solidFill>
                <a:hlinkClick r:id="rId3"/>
              </a:rPr>
              <a:t>kmarriott@eou.edu</a:t>
            </a:r>
            <a:r>
              <a:rPr lang="en-US" dirty="0">
                <a:solidFill>
                  <a:schemeClr val="tx1"/>
                </a:solidFill>
              </a:rPr>
              <a:t>			</a:t>
            </a:r>
          </a:p>
          <a:p>
            <a:pPr lvl="2"/>
            <a:r>
              <a:rPr lang="en-US" dirty="0">
                <a:solidFill>
                  <a:schemeClr val="tx1"/>
                </a:solidFill>
              </a:rPr>
              <a:t>Risk Management Office:</a:t>
            </a:r>
          </a:p>
          <a:p>
            <a:pPr lvl="3"/>
            <a:r>
              <a:rPr lang="en-US" dirty="0">
                <a:solidFill>
                  <a:schemeClr val="tx1"/>
                </a:solidFill>
              </a:rPr>
              <a:t>Tonya Evans 2-3773 / </a:t>
            </a:r>
            <a:r>
              <a:rPr lang="en-US" dirty="0">
                <a:solidFill>
                  <a:schemeClr val="tx1"/>
                </a:solidFill>
                <a:hlinkClick r:id="rId4"/>
              </a:rPr>
              <a:t>tevans@eou.edu</a:t>
            </a:r>
            <a:r>
              <a:rPr lang="en-US" dirty="0">
                <a:solidFill>
                  <a:schemeClr val="tx1"/>
                </a:solidFill>
              </a:rPr>
              <a:t>			</a:t>
            </a:r>
          </a:p>
        </p:txBody>
      </p:sp>
    </p:spTree>
    <p:extLst>
      <p:ext uri="{BB962C8B-B14F-4D97-AF65-F5344CB8AC3E}">
        <p14:creationId xmlns:p14="http://schemas.microsoft.com/office/powerpoint/2010/main" val="66788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9FA46-CED9-46AB-B717-3F74911F9054}"/>
              </a:ext>
            </a:extLst>
          </p:cNvPr>
          <p:cNvSpPr>
            <a:spLocks noGrp="1"/>
          </p:cNvSpPr>
          <p:nvPr>
            <p:ph type="title"/>
          </p:nvPr>
        </p:nvSpPr>
        <p:spPr/>
        <p:txBody>
          <a:bodyPr/>
          <a:lstStyle/>
          <a:p>
            <a:r>
              <a:rPr lang="en-US" dirty="0">
                <a:solidFill>
                  <a:schemeClr val="tx1"/>
                </a:solidFill>
              </a:rPr>
              <a:t>Student Travel </a:t>
            </a:r>
          </a:p>
        </p:txBody>
      </p:sp>
      <p:sp>
        <p:nvSpPr>
          <p:cNvPr id="3" name="Content Placeholder 2">
            <a:extLst>
              <a:ext uri="{FF2B5EF4-FFF2-40B4-BE49-F238E27FC236}">
                <a16:creationId xmlns:a16="http://schemas.microsoft.com/office/drawing/2014/main" id="{76A0B149-8E54-4F52-ADE9-EFE5C6BA763D}"/>
              </a:ext>
            </a:extLst>
          </p:cNvPr>
          <p:cNvSpPr>
            <a:spLocks noGrp="1"/>
          </p:cNvSpPr>
          <p:nvPr>
            <p:ph idx="1"/>
          </p:nvPr>
        </p:nvSpPr>
        <p:spPr/>
        <p:txBody>
          <a:bodyPr>
            <a:normAutofit fontScale="92500" lnSpcReduction="10000"/>
          </a:bodyPr>
          <a:lstStyle/>
          <a:p>
            <a:pPr marL="45720" indent="0">
              <a:buNone/>
            </a:pPr>
            <a:r>
              <a:rPr lang="en-US" dirty="0">
                <a:solidFill>
                  <a:schemeClr val="tx1"/>
                </a:solidFill>
              </a:rPr>
              <a:t>The </a:t>
            </a:r>
            <a:r>
              <a:rPr lang="en-US" dirty="0">
                <a:solidFill>
                  <a:schemeClr val="tx1"/>
                </a:solidFill>
                <a:hlinkClick r:id="rId2"/>
              </a:rPr>
              <a:t>Student Travel packet </a:t>
            </a:r>
            <a:r>
              <a:rPr lang="en-US" dirty="0">
                <a:solidFill>
                  <a:schemeClr val="tx1"/>
                </a:solidFill>
              </a:rPr>
              <a:t>must be approved and signed by the following individuals prior to departure:</a:t>
            </a:r>
          </a:p>
          <a:p>
            <a:pPr lvl="1"/>
            <a:r>
              <a:rPr lang="en-US" dirty="0">
                <a:solidFill>
                  <a:schemeClr val="tx1"/>
                </a:solidFill>
              </a:rPr>
              <a:t>Designated Responsible Person (DRP)</a:t>
            </a:r>
          </a:p>
          <a:p>
            <a:pPr lvl="2"/>
            <a:r>
              <a:rPr lang="en-US" dirty="0">
                <a:solidFill>
                  <a:schemeClr val="tx1"/>
                </a:solidFill>
              </a:rPr>
              <a:t>An EOU faculty or staff member traveling with students must serve as the Designated Responsible Party (DRP)</a:t>
            </a:r>
          </a:p>
          <a:p>
            <a:pPr lvl="1"/>
            <a:r>
              <a:rPr lang="en-US" dirty="0">
                <a:solidFill>
                  <a:schemeClr val="tx1"/>
                </a:solidFill>
              </a:rPr>
              <a:t>Appropriate Budget Authority or The CSI Director</a:t>
            </a:r>
          </a:p>
          <a:p>
            <a:pPr lvl="1"/>
            <a:r>
              <a:rPr lang="en-US" dirty="0">
                <a:solidFill>
                  <a:schemeClr val="tx1"/>
                </a:solidFill>
              </a:rPr>
              <a:t>Risk Manager</a:t>
            </a:r>
          </a:p>
          <a:p>
            <a:pPr lvl="1"/>
            <a:r>
              <a:rPr lang="en-US" dirty="0">
                <a:solidFill>
                  <a:schemeClr val="tx1"/>
                </a:solidFill>
              </a:rPr>
              <a:t>Vice President for Student Affairs</a:t>
            </a:r>
          </a:p>
          <a:p>
            <a:pPr marL="45720" indent="0">
              <a:buNone/>
            </a:pPr>
            <a:endParaRPr lang="en-US" dirty="0">
              <a:solidFill>
                <a:schemeClr val="tx1"/>
              </a:solidFill>
            </a:endParaRPr>
          </a:p>
          <a:p>
            <a:pPr marL="45720" indent="0">
              <a:buNone/>
            </a:pPr>
            <a:r>
              <a:rPr lang="en-US" dirty="0">
                <a:solidFill>
                  <a:srgbClr val="0070C0"/>
                </a:solidFill>
              </a:rPr>
              <a:t>No travel arrangements are to be made until the Student Travel Packet is approved by all parties listed above</a:t>
            </a:r>
          </a:p>
          <a:p>
            <a:pPr lvl="1"/>
            <a:r>
              <a:rPr lang="en-US" dirty="0">
                <a:solidFill>
                  <a:srgbClr val="0070C0"/>
                </a:solidFill>
              </a:rPr>
              <a:t>This includes: airfare, conference registration, car rentals, etc.</a:t>
            </a:r>
          </a:p>
          <a:p>
            <a:pPr marL="274320" lvl="1" indent="0">
              <a:buNone/>
            </a:pPr>
            <a:endParaRPr lang="en-US" dirty="0"/>
          </a:p>
        </p:txBody>
      </p:sp>
    </p:spTree>
    <p:extLst>
      <p:ext uri="{BB962C8B-B14F-4D97-AF65-F5344CB8AC3E}">
        <p14:creationId xmlns:p14="http://schemas.microsoft.com/office/powerpoint/2010/main" val="516271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CF70A-9EA6-4CA0-8939-E80F1224A99D}"/>
              </a:ext>
            </a:extLst>
          </p:cNvPr>
          <p:cNvSpPr>
            <a:spLocks noGrp="1"/>
          </p:cNvSpPr>
          <p:nvPr>
            <p:ph type="title"/>
          </p:nvPr>
        </p:nvSpPr>
        <p:spPr/>
        <p:txBody>
          <a:bodyPr/>
          <a:lstStyle/>
          <a:p>
            <a:r>
              <a:rPr lang="en-US" dirty="0">
                <a:solidFill>
                  <a:schemeClr val="tx1"/>
                </a:solidFill>
              </a:rPr>
              <a:t>Student Travel</a:t>
            </a:r>
            <a:br>
              <a:rPr lang="en-US" dirty="0">
                <a:solidFill>
                  <a:schemeClr val="tx1"/>
                </a:solidFill>
              </a:rPr>
            </a:br>
            <a:r>
              <a:rPr lang="en-US" sz="2800" dirty="0">
                <a:solidFill>
                  <a:schemeClr val="tx1"/>
                </a:solidFill>
              </a:rPr>
              <a:t>Student Group Meals</a:t>
            </a:r>
            <a:endParaRPr lang="en-US" dirty="0">
              <a:solidFill>
                <a:schemeClr val="tx1"/>
              </a:solidFill>
            </a:endParaRPr>
          </a:p>
        </p:txBody>
      </p:sp>
      <p:sp>
        <p:nvSpPr>
          <p:cNvPr id="3" name="Content Placeholder 2">
            <a:extLst>
              <a:ext uri="{FF2B5EF4-FFF2-40B4-BE49-F238E27FC236}">
                <a16:creationId xmlns:a16="http://schemas.microsoft.com/office/drawing/2014/main" id="{F302FACF-CA2B-4176-815B-2485FCEC6760}"/>
              </a:ext>
            </a:extLst>
          </p:cNvPr>
          <p:cNvSpPr>
            <a:spLocks noGrp="1"/>
          </p:cNvSpPr>
          <p:nvPr>
            <p:ph idx="1"/>
          </p:nvPr>
        </p:nvSpPr>
        <p:spPr/>
        <p:txBody>
          <a:bodyPr/>
          <a:lstStyle/>
          <a:p>
            <a:pPr marL="45720" indent="0">
              <a:buNone/>
            </a:pPr>
            <a:r>
              <a:rPr lang="en-US" dirty="0">
                <a:solidFill>
                  <a:schemeClr val="tx1"/>
                </a:solidFill>
              </a:rPr>
              <a:t>For student group travel, meals can be reimbursed for actual cost, based on itemized meal receipts</a:t>
            </a:r>
          </a:p>
          <a:p>
            <a:pPr lvl="1"/>
            <a:r>
              <a:rPr lang="en-US" dirty="0">
                <a:solidFill>
                  <a:schemeClr val="tx1"/>
                </a:solidFill>
              </a:rPr>
              <a:t>Meals reimbursed at actual cost can not be in excess of the meal per diem rate for all individuals in attendance</a:t>
            </a:r>
          </a:p>
          <a:p>
            <a:pPr lvl="1"/>
            <a:r>
              <a:rPr lang="en-US" dirty="0">
                <a:solidFill>
                  <a:schemeClr val="tx1"/>
                </a:solidFill>
              </a:rPr>
              <a:t>Tips for meals should not exceed 15%</a:t>
            </a:r>
          </a:p>
          <a:p>
            <a:pPr marL="45720" indent="0">
              <a:buNone/>
            </a:pPr>
            <a:r>
              <a:rPr lang="en-US" dirty="0">
                <a:solidFill>
                  <a:schemeClr val="tx1"/>
                </a:solidFill>
              </a:rPr>
              <a:t>In lieu of actual meal receipts, the DRP can be reimbursed for meal per diem using a trip meal expense worksheet</a:t>
            </a:r>
          </a:p>
          <a:p>
            <a:pPr lvl="1"/>
            <a:r>
              <a:rPr lang="en-US" dirty="0">
                <a:solidFill>
                  <a:schemeClr val="tx1"/>
                </a:solidFill>
              </a:rPr>
              <a:t>The trip meal expense worksheet must include signatures from each student who received meal per diem, verifying the amount of cash received</a:t>
            </a:r>
          </a:p>
        </p:txBody>
      </p:sp>
      <p:pic>
        <p:nvPicPr>
          <p:cNvPr id="5" name="Picture 4">
            <a:extLst>
              <a:ext uri="{FF2B5EF4-FFF2-40B4-BE49-F238E27FC236}">
                <a16:creationId xmlns:a16="http://schemas.microsoft.com/office/drawing/2014/main" id="{7B202431-D12C-528D-7316-C750BA918588}"/>
              </a:ext>
            </a:extLst>
          </p:cNvPr>
          <p:cNvPicPr>
            <a:picLocks noChangeAspect="1"/>
          </p:cNvPicPr>
          <p:nvPr/>
        </p:nvPicPr>
        <p:blipFill>
          <a:blip r:embed="rId2"/>
          <a:stretch>
            <a:fillRect/>
          </a:stretch>
        </p:blipFill>
        <p:spPr>
          <a:xfrm>
            <a:off x="3387981" y="5230762"/>
            <a:ext cx="5382908" cy="956678"/>
          </a:xfrm>
          <a:prstGeom prst="rect">
            <a:avLst/>
          </a:prstGeom>
        </p:spPr>
      </p:pic>
    </p:spTree>
    <p:extLst>
      <p:ext uri="{BB962C8B-B14F-4D97-AF65-F5344CB8AC3E}">
        <p14:creationId xmlns:p14="http://schemas.microsoft.com/office/powerpoint/2010/main" val="561109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22CE-2240-4E62-A08B-E30B412F4477}"/>
              </a:ext>
            </a:extLst>
          </p:cNvPr>
          <p:cNvSpPr>
            <a:spLocks noGrp="1"/>
          </p:cNvSpPr>
          <p:nvPr>
            <p:ph type="title"/>
          </p:nvPr>
        </p:nvSpPr>
        <p:spPr>
          <a:xfrm>
            <a:off x="1143000" y="609600"/>
            <a:ext cx="9875520" cy="1356360"/>
          </a:xfrm>
        </p:spPr>
        <p:txBody>
          <a:bodyPr/>
          <a:lstStyle/>
          <a:p>
            <a:r>
              <a:rPr lang="en-US" dirty="0">
                <a:solidFill>
                  <a:schemeClr val="tx1"/>
                </a:solidFill>
              </a:rPr>
              <a:t>Travel Account Codes</a:t>
            </a:r>
          </a:p>
        </p:txBody>
      </p:sp>
      <p:pic>
        <p:nvPicPr>
          <p:cNvPr id="4" name="Content Placeholder 2">
            <a:extLst>
              <a:ext uri="{FF2B5EF4-FFF2-40B4-BE49-F238E27FC236}">
                <a16:creationId xmlns:a16="http://schemas.microsoft.com/office/drawing/2014/main" id="{D22193EB-F963-4ED0-9CC3-964D4FE90A5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7937" y="1965960"/>
            <a:ext cx="7096125" cy="1714500"/>
          </a:xfrm>
        </p:spPr>
      </p:pic>
      <p:sp>
        <p:nvSpPr>
          <p:cNvPr id="5" name="TextBox 4">
            <a:extLst>
              <a:ext uri="{FF2B5EF4-FFF2-40B4-BE49-F238E27FC236}">
                <a16:creationId xmlns:a16="http://schemas.microsoft.com/office/drawing/2014/main" id="{E64A701D-F9A7-40A4-9C2C-FCD3B1B8E1DD}"/>
              </a:ext>
            </a:extLst>
          </p:cNvPr>
          <p:cNvSpPr txBox="1"/>
          <p:nvPr/>
        </p:nvSpPr>
        <p:spPr>
          <a:xfrm>
            <a:off x="1253878" y="3778897"/>
            <a:ext cx="9684242" cy="1754326"/>
          </a:xfrm>
          <a:prstGeom prst="rect">
            <a:avLst/>
          </a:prstGeom>
          <a:noFill/>
        </p:spPr>
        <p:txBody>
          <a:bodyPr wrap="square" rtlCol="0">
            <a:spAutoFit/>
          </a:bodyPr>
          <a:lstStyle/>
          <a:p>
            <a:r>
              <a:rPr lang="en-US" dirty="0"/>
              <a:t>				*For overtime meals on one day trips, please use account code 28502</a:t>
            </a:r>
          </a:p>
          <a:p>
            <a:endParaRPr lang="en-US" dirty="0"/>
          </a:p>
          <a:p>
            <a:r>
              <a:rPr lang="en-US" dirty="0"/>
              <a:t>Overtime meals on one day trips are allowed as follows:</a:t>
            </a:r>
          </a:p>
          <a:p>
            <a:pPr marL="285750" indent="-285750">
              <a:buFont typeface="Arial" panose="020B0604020202020204" pitchFamily="34" charset="0"/>
              <a:buChar char="•"/>
            </a:pPr>
            <a:r>
              <a:rPr lang="en-US" dirty="0"/>
              <a:t>Departure before 6:00 AM: breakfast allowed</a:t>
            </a:r>
          </a:p>
          <a:p>
            <a:pPr marL="285750" indent="-285750">
              <a:buFont typeface="Arial" panose="020B0604020202020204" pitchFamily="34" charset="0"/>
              <a:buChar char="•"/>
            </a:pPr>
            <a:r>
              <a:rPr lang="en-US" dirty="0"/>
              <a:t>Return after 7:00 PM: dinner allowed</a:t>
            </a:r>
          </a:p>
          <a:p>
            <a:pPr marL="285750" indent="-285750">
              <a:buFont typeface="Arial" panose="020B0604020202020204" pitchFamily="34" charset="0"/>
              <a:buChar char="•"/>
            </a:pPr>
            <a:r>
              <a:rPr lang="en-US" b="1" dirty="0"/>
              <a:t>Note: Lunch will NOT be reimbursed</a:t>
            </a:r>
          </a:p>
        </p:txBody>
      </p:sp>
    </p:spTree>
    <p:extLst>
      <p:ext uri="{BB962C8B-B14F-4D97-AF65-F5344CB8AC3E}">
        <p14:creationId xmlns:p14="http://schemas.microsoft.com/office/powerpoint/2010/main" val="3254185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92F5-6C46-4FF1-8897-4822FA833FA7}"/>
              </a:ext>
            </a:extLst>
          </p:cNvPr>
          <p:cNvSpPr>
            <a:spLocks noGrp="1"/>
          </p:cNvSpPr>
          <p:nvPr>
            <p:ph type="title"/>
          </p:nvPr>
        </p:nvSpPr>
        <p:spPr/>
        <p:txBody>
          <a:bodyPr/>
          <a:lstStyle/>
          <a:p>
            <a:r>
              <a:rPr lang="en-US" dirty="0">
                <a:solidFill>
                  <a:schemeClr val="tx1"/>
                </a:solidFill>
              </a:rPr>
              <a:t>Unallowable Expenses</a:t>
            </a:r>
          </a:p>
        </p:txBody>
      </p:sp>
      <p:sp>
        <p:nvSpPr>
          <p:cNvPr id="3" name="Content Placeholder 2">
            <a:extLst>
              <a:ext uri="{FF2B5EF4-FFF2-40B4-BE49-F238E27FC236}">
                <a16:creationId xmlns:a16="http://schemas.microsoft.com/office/drawing/2014/main" id="{FC86DB09-A6A2-47F6-9E79-76429757886F}"/>
              </a:ext>
            </a:extLst>
          </p:cNvPr>
          <p:cNvSpPr>
            <a:spLocks noGrp="1"/>
          </p:cNvSpPr>
          <p:nvPr>
            <p:ph idx="1"/>
          </p:nvPr>
        </p:nvSpPr>
        <p:spPr>
          <a:xfrm>
            <a:off x="1143000" y="1600201"/>
            <a:ext cx="9872871" cy="4764504"/>
          </a:xfrm>
        </p:spPr>
        <p:txBody>
          <a:bodyPr>
            <a:normAutofit lnSpcReduction="10000"/>
          </a:bodyPr>
          <a:lstStyle/>
          <a:p>
            <a:r>
              <a:rPr lang="en-US" dirty="0">
                <a:solidFill>
                  <a:schemeClr val="tx1"/>
                </a:solidFill>
              </a:rPr>
              <a:t>Gratuities for services (taxi drivers, baggage handlers, valet)</a:t>
            </a:r>
          </a:p>
          <a:p>
            <a:r>
              <a:rPr lang="en-US" dirty="0">
                <a:solidFill>
                  <a:schemeClr val="tx1"/>
                </a:solidFill>
              </a:rPr>
              <a:t>Seat upgrades or seat selections fees for airfare or any other transportation</a:t>
            </a:r>
          </a:p>
          <a:p>
            <a:r>
              <a:rPr lang="en-US" dirty="0">
                <a:solidFill>
                  <a:schemeClr val="tx1"/>
                </a:solidFill>
              </a:rPr>
              <a:t>Fuel options on vehicle rentals or other optional services or insurance (LDW/CDW is allowed)</a:t>
            </a:r>
          </a:p>
          <a:p>
            <a:r>
              <a:rPr lang="en-US" dirty="0">
                <a:solidFill>
                  <a:schemeClr val="tx1"/>
                </a:solidFill>
              </a:rPr>
              <a:t>Alcoholic beverages</a:t>
            </a:r>
          </a:p>
          <a:p>
            <a:r>
              <a:rPr lang="en-US" dirty="0">
                <a:solidFill>
                  <a:schemeClr val="tx1"/>
                </a:solidFill>
              </a:rPr>
              <a:t>Travel insurance except as required for international travel</a:t>
            </a:r>
          </a:p>
          <a:p>
            <a:r>
              <a:rPr lang="en-US" dirty="0">
                <a:solidFill>
                  <a:schemeClr val="tx1"/>
                </a:solidFill>
              </a:rPr>
              <a:t>Room service</a:t>
            </a:r>
          </a:p>
          <a:p>
            <a:r>
              <a:rPr lang="en-US" dirty="0">
                <a:solidFill>
                  <a:schemeClr val="tx1"/>
                </a:solidFill>
              </a:rPr>
              <a:t>Personal entertainment</a:t>
            </a:r>
          </a:p>
          <a:p>
            <a:r>
              <a:rPr lang="en-US" dirty="0">
                <a:solidFill>
                  <a:schemeClr val="tx1"/>
                </a:solidFill>
              </a:rPr>
              <a:t>Automotive repair on personal vehicles </a:t>
            </a:r>
          </a:p>
          <a:p>
            <a:r>
              <a:rPr lang="en-US" dirty="0">
                <a:solidFill>
                  <a:schemeClr val="tx1"/>
                </a:solidFill>
              </a:rPr>
              <a:t>Personal items lost while traveling</a:t>
            </a:r>
          </a:p>
          <a:p>
            <a:r>
              <a:rPr lang="en-US" dirty="0">
                <a:solidFill>
                  <a:schemeClr val="tx1"/>
                </a:solidFill>
              </a:rPr>
              <a:t>Travel expenses for companions not affiliated with EOU</a:t>
            </a:r>
          </a:p>
        </p:txBody>
      </p:sp>
    </p:spTree>
    <p:extLst>
      <p:ext uri="{BB962C8B-B14F-4D97-AF65-F5344CB8AC3E}">
        <p14:creationId xmlns:p14="http://schemas.microsoft.com/office/powerpoint/2010/main" val="1025307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5E2CD4-138B-4B73-95D1-C26F93977138}"/>
              </a:ext>
            </a:extLst>
          </p:cNvPr>
          <p:cNvSpPr txBox="1"/>
          <p:nvPr/>
        </p:nvSpPr>
        <p:spPr>
          <a:xfrm>
            <a:off x="6370721" y="-48875"/>
            <a:ext cx="6118058" cy="3477875"/>
          </a:xfrm>
          <a:prstGeom prst="rect">
            <a:avLst/>
          </a:prstGeom>
          <a:noFill/>
        </p:spPr>
        <p:txBody>
          <a:bodyPr wrap="square" rtlCol="0">
            <a:spAutoFit/>
          </a:bodyPr>
          <a:lstStyle/>
          <a:p>
            <a:pPr algn="ctr"/>
            <a:r>
              <a:rPr lang="en-US" sz="4400" dirty="0"/>
              <a:t>Thank You!</a:t>
            </a:r>
          </a:p>
          <a:p>
            <a:pPr algn="ctr"/>
            <a:r>
              <a:rPr lang="en-US" sz="4400" dirty="0"/>
              <a:t>Questions </a:t>
            </a:r>
          </a:p>
          <a:p>
            <a:pPr algn="ctr"/>
            <a:r>
              <a:rPr lang="en-US" sz="4400" dirty="0"/>
              <a:t>Email travel@eou.edu</a:t>
            </a:r>
          </a:p>
          <a:p>
            <a:pPr algn="ctr"/>
            <a:r>
              <a:rPr lang="en-US" sz="4400" dirty="0"/>
              <a:t>Or</a:t>
            </a:r>
          </a:p>
          <a:p>
            <a:pPr algn="ctr"/>
            <a:r>
              <a:rPr lang="en-US" sz="4400" dirty="0"/>
              <a:t>kdwigginton@eou.edu</a:t>
            </a:r>
          </a:p>
        </p:txBody>
      </p:sp>
    </p:spTree>
    <p:extLst>
      <p:ext uri="{BB962C8B-B14F-4D97-AF65-F5344CB8AC3E}">
        <p14:creationId xmlns:p14="http://schemas.microsoft.com/office/powerpoint/2010/main" val="585419471"/>
      </p:ext>
    </p:extLst>
  </p:cSld>
  <p:clrMapOvr>
    <a:masterClrMapping/>
  </p:clrMapOvr>
</p:sld>
</file>

<file path=ppt/theme/theme1.xml><?xml version="1.0" encoding="utf-8"?>
<a:theme xmlns:a="http://schemas.openxmlformats.org/drawingml/2006/main" name="Basis">
  <a:themeElements>
    <a:clrScheme name="Custom 1">
      <a:dk1>
        <a:sysClr val="windowText" lastClr="000000"/>
      </a:dk1>
      <a:lt1>
        <a:sysClr val="window" lastClr="FFFFFF"/>
      </a:lt1>
      <a:dk2>
        <a:srgbClr val="444D26"/>
      </a:dk2>
      <a:lt2>
        <a:srgbClr val="FEFAC9"/>
      </a:lt2>
      <a:accent1>
        <a:srgbClr val="344D6C"/>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Organic</Template>
  <TotalTime>1091</TotalTime>
  <Words>1409</Words>
  <Application>Microsoft Office PowerPoint</Application>
  <PresentationFormat>Widescreen</PresentationFormat>
  <Paragraphs>137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Corbel</vt:lpstr>
      <vt:lpstr>Basis</vt:lpstr>
      <vt:lpstr>Travel</vt:lpstr>
      <vt:lpstr>EOU Travel Policies and Procedures</vt:lpstr>
      <vt:lpstr>Key Contacts</vt:lpstr>
      <vt:lpstr>Requirements Prior to Travel (Employees, Representatives &amp; Official Guests)</vt:lpstr>
      <vt:lpstr>PowerPoint Presentation</vt:lpstr>
      <vt:lpstr>Travel Advances (Employees, Representatives &amp; Official Guests)</vt:lpstr>
      <vt:lpstr>Transportation  (Employees, Representatives &amp; Official Guests)</vt:lpstr>
      <vt:lpstr>Travel (Employees, Representatives &amp; Official Guests)</vt:lpstr>
      <vt:lpstr>PowerPoint Presentation</vt:lpstr>
      <vt:lpstr>Travel Reimbursement (Employees, Representatives &amp; Official Guests)</vt:lpstr>
      <vt:lpstr>Travel Reimbursement (Employees, Representatives &amp; Official Guests)</vt:lpstr>
      <vt:lpstr>PowerPoint Presentation</vt:lpstr>
      <vt:lpstr>PowerPoint Presentation</vt:lpstr>
      <vt:lpstr>PowerPoint Presentation</vt:lpstr>
      <vt:lpstr>Student Travel</vt:lpstr>
      <vt:lpstr>Student Travel </vt:lpstr>
      <vt:lpstr>Student Travel Student Group Meals</vt:lpstr>
      <vt:lpstr>Travel Account Codes</vt:lpstr>
      <vt:lpstr>Unallowable Expenses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EOU Travel training</dc:title>
  <dc:creator>Sydney Hacker</dc:creator>
  <cp:lastModifiedBy>Kristina Wigginton</cp:lastModifiedBy>
  <cp:revision>29</cp:revision>
  <cp:lastPrinted>2026-09-15T21:13:58Z</cp:lastPrinted>
  <dcterms:created xsi:type="dcterms:W3CDTF">2023-04-07T21:21:31Z</dcterms:created>
  <dcterms:modified xsi:type="dcterms:W3CDTF">2026-09-17T16:23:55Z</dcterms:modified>
</cp:coreProperties>
</file>