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300" r:id="rId4"/>
    <p:sldId id="301" r:id="rId5"/>
    <p:sldId id="302" r:id="rId6"/>
    <p:sldId id="257" r:id="rId7"/>
    <p:sldId id="258" r:id="rId8"/>
    <p:sldId id="259" r:id="rId9"/>
    <p:sldId id="261" r:id="rId10"/>
    <p:sldId id="260" r:id="rId11"/>
    <p:sldId id="262" r:id="rId12"/>
    <p:sldId id="264" r:id="rId13"/>
    <p:sldId id="265" r:id="rId14"/>
    <p:sldId id="269" r:id="rId15"/>
    <p:sldId id="266" r:id="rId16"/>
    <p:sldId id="267" r:id="rId17"/>
    <p:sldId id="270" r:id="rId18"/>
    <p:sldId id="271" r:id="rId19"/>
    <p:sldId id="272" r:id="rId20"/>
    <p:sldId id="275" r:id="rId21"/>
    <p:sldId id="273" r:id="rId22"/>
    <p:sldId id="289" r:id="rId23"/>
    <p:sldId id="297" r:id="rId24"/>
    <p:sldId id="298" r:id="rId25"/>
    <p:sldId id="296" r:id="rId26"/>
    <p:sldId id="274" r:id="rId27"/>
    <p:sldId id="278" r:id="rId28"/>
    <p:sldId id="276" r:id="rId29"/>
    <p:sldId id="277" r:id="rId30"/>
    <p:sldId id="291" r:id="rId31"/>
    <p:sldId id="279" r:id="rId32"/>
    <p:sldId id="295" r:id="rId33"/>
    <p:sldId id="280" r:id="rId34"/>
    <p:sldId id="281" r:id="rId35"/>
    <p:sldId id="282" r:id="rId36"/>
    <p:sldId id="283" r:id="rId37"/>
    <p:sldId id="284" r:id="rId38"/>
    <p:sldId id="286" r:id="rId39"/>
    <p:sldId id="285" r:id="rId40"/>
    <p:sldId id="287" r:id="rId41"/>
    <p:sldId id="293" r:id="rId42"/>
    <p:sldId id="294" r:id="rId43"/>
    <p:sldId id="29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94097" autoAdjust="0"/>
  </p:normalViewPr>
  <p:slideViewPr>
    <p:cSldViewPr>
      <p:cViewPr varScale="1">
        <p:scale>
          <a:sx n="61" d="100"/>
          <a:sy n="61" d="100"/>
        </p:scale>
        <p:origin x="-1090" y="-77"/>
      </p:cViewPr>
      <p:guideLst>
        <p:guide orient="horz" pos="2160"/>
        <p:guide pos="2880"/>
      </p:guideLst>
    </p:cSldViewPr>
  </p:slideViewPr>
  <p:outlineViewPr>
    <p:cViewPr>
      <p:scale>
        <a:sx n="33" d="100"/>
        <a:sy n="33" d="100"/>
      </p:scale>
      <p:origin x="0" y="1620"/>
    </p:cViewPr>
    <p:sldLst>
      <p:sld r:id="rId1" collapse="1"/>
    </p:sldLst>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4CDDB-B44B-4FB8-80C1-FE6982B3D716}"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D5E232DB-CF1D-4D1D-8368-252C5FE53900}">
      <dgm:prSet phldrT="[Text]" custT="1"/>
      <dgm:spPr/>
      <dgm:t>
        <a:bodyPr/>
        <a:lstStyle/>
        <a:p>
          <a:r>
            <a:rPr lang="en-US" sz="1600"/>
            <a:t>EOU MBA Toll Gate  Academic Contiuous Review </a:t>
          </a:r>
          <a:r>
            <a:rPr lang="en-US" sz="1400"/>
            <a:t>Proces</a:t>
          </a:r>
          <a:r>
            <a:rPr lang="en-US" sz="300"/>
            <a:t>s </a:t>
          </a:r>
        </a:p>
      </dgm:t>
    </dgm:pt>
    <dgm:pt modelId="{373FA01C-A9AE-47C9-955F-0B96788BF7F3}" type="parTrans" cxnId="{A38C11CC-7C71-4054-966E-CE0AD041F9B6}">
      <dgm:prSet/>
      <dgm:spPr/>
      <dgm:t>
        <a:bodyPr/>
        <a:lstStyle/>
        <a:p>
          <a:endParaRPr lang="en-US"/>
        </a:p>
      </dgm:t>
    </dgm:pt>
    <dgm:pt modelId="{56C6771E-AD4F-4A87-B8E6-C0B864F3AF7E}" type="sibTrans" cxnId="{A38C11CC-7C71-4054-966E-CE0AD041F9B6}">
      <dgm:prSet/>
      <dgm:spPr/>
      <dgm:t>
        <a:bodyPr/>
        <a:lstStyle/>
        <a:p>
          <a:endParaRPr lang="en-US"/>
        </a:p>
      </dgm:t>
    </dgm:pt>
    <dgm:pt modelId="{BAC21D49-98F0-4E2F-9B1E-7340EC334140}">
      <dgm:prSet phldrT="[Text]" custT="1"/>
      <dgm:spPr/>
      <dgm:t>
        <a:bodyPr/>
        <a:lstStyle/>
        <a:p>
          <a:r>
            <a:rPr lang="en-US" sz="1000"/>
            <a:t>Orientation  for new MBA Cohorts</a:t>
          </a:r>
        </a:p>
        <a:p>
          <a:r>
            <a:rPr lang="en-US" sz="1000"/>
            <a:t>Expecations</a:t>
          </a:r>
        </a:p>
        <a:p>
          <a:r>
            <a:rPr lang="en-US" sz="1000"/>
            <a:t>Performance measurements</a:t>
          </a:r>
        </a:p>
      </dgm:t>
    </dgm:pt>
    <dgm:pt modelId="{CBB95D2F-D353-42A3-AA43-303936947B29}" type="parTrans" cxnId="{A3CE1958-5220-446C-ADF0-EB02A68A48BC}">
      <dgm:prSet/>
      <dgm:spPr/>
      <dgm:t>
        <a:bodyPr/>
        <a:lstStyle/>
        <a:p>
          <a:endParaRPr lang="en-US"/>
        </a:p>
      </dgm:t>
    </dgm:pt>
    <dgm:pt modelId="{3DA0E1F9-C37A-407E-BD9D-7C97217C6FDB}" type="sibTrans" cxnId="{A3CE1958-5220-446C-ADF0-EB02A68A48BC}">
      <dgm:prSet/>
      <dgm:spPr/>
      <dgm:t>
        <a:bodyPr/>
        <a:lstStyle/>
        <a:p>
          <a:endParaRPr lang="en-US"/>
        </a:p>
      </dgm:t>
    </dgm:pt>
    <dgm:pt modelId="{A05C837E-D26F-4933-B86F-17E17D1FA399}">
      <dgm:prSet phldrT="[Text]" custT="1"/>
      <dgm:spPr/>
      <dgm:t>
        <a:bodyPr/>
        <a:lstStyle/>
        <a:p>
          <a:r>
            <a:rPr lang="en-US" sz="900"/>
            <a:t>Course s 1 &amp; 2 (Qualitative  &amp; Quantitative</a:t>
          </a:r>
        </a:p>
      </dgm:t>
    </dgm:pt>
    <dgm:pt modelId="{455E394E-A4C2-4EF2-A6D6-2187235A1427}" type="parTrans" cxnId="{C1EC62EE-0F74-4501-BCC3-6C6CFE784456}">
      <dgm:prSet/>
      <dgm:spPr/>
      <dgm:t>
        <a:bodyPr/>
        <a:lstStyle/>
        <a:p>
          <a:endParaRPr lang="en-US"/>
        </a:p>
      </dgm:t>
    </dgm:pt>
    <dgm:pt modelId="{F174A74A-EC94-43CE-B9EA-EF0C37727EC3}" type="sibTrans" cxnId="{C1EC62EE-0F74-4501-BCC3-6C6CFE784456}">
      <dgm:prSet/>
      <dgm:spPr/>
      <dgm:t>
        <a:bodyPr/>
        <a:lstStyle/>
        <a:p>
          <a:endParaRPr lang="en-US"/>
        </a:p>
      </dgm:t>
    </dgm:pt>
    <dgm:pt modelId="{2438874F-0121-4A45-BF6C-7A9B12C86BC6}" type="pres">
      <dgm:prSet presAssocID="{D544CDDB-B44B-4FB8-80C1-FE6982B3D716}" presName="Name0" presStyleCnt="0">
        <dgm:presLayoutVars>
          <dgm:chMax val="5"/>
          <dgm:chPref val="5"/>
          <dgm:dir/>
          <dgm:animLvl val="lvl"/>
        </dgm:presLayoutVars>
      </dgm:prSet>
      <dgm:spPr/>
      <dgm:t>
        <a:bodyPr/>
        <a:lstStyle/>
        <a:p>
          <a:endParaRPr lang="en-US"/>
        </a:p>
      </dgm:t>
    </dgm:pt>
    <dgm:pt modelId="{A16FD273-3575-4BAA-8E15-F2AD52DFAC6B}" type="pres">
      <dgm:prSet presAssocID="{D5E232DB-CF1D-4D1D-8368-252C5FE53900}" presName="parentText1" presStyleLbl="node1" presStyleIdx="0" presStyleCnt="2" custLinFactNeighborY="1192">
        <dgm:presLayoutVars>
          <dgm:chMax/>
          <dgm:chPref val="3"/>
          <dgm:bulletEnabled val="1"/>
        </dgm:presLayoutVars>
      </dgm:prSet>
      <dgm:spPr/>
      <dgm:t>
        <a:bodyPr/>
        <a:lstStyle/>
        <a:p>
          <a:endParaRPr lang="en-US"/>
        </a:p>
      </dgm:t>
    </dgm:pt>
    <dgm:pt modelId="{2F9E6B70-3632-41D1-8EB7-7576D14C1214}" type="pres">
      <dgm:prSet presAssocID="{D5E232DB-CF1D-4D1D-8368-252C5FE53900}" presName="childText1" presStyleLbl="solidAlignAcc1" presStyleIdx="0" presStyleCnt="1" custScaleX="60517" custScaleY="45976" custLinFactNeighborX="-17747" custLinFactNeighborY="-28399">
        <dgm:presLayoutVars>
          <dgm:chMax val="0"/>
          <dgm:chPref val="0"/>
          <dgm:bulletEnabled val="1"/>
        </dgm:presLayoutVars>
      </dgm:prSet>
      <dgm:spPr/>
      <dgm:t>
        <a:bodyPr/>
        <a:lstStyle/>
        <a:p>
          <a:endParaRPr lang="en-US"/>
        </a:p>
      </dgm:t>
    </dgm:pt>
    <dgm:pt modelId="{5B06B615-DA15-45C9-9AFB-E6610196A439}" type="pres">
      <dgm:prSet presAssocID="{A05C837E-D26F-4933-B86F-17E17D1FA399}" presName="parentText2" presStyleLbl="node1" presStyleIdx="1" presStyleCnt="2" custScaleX="39478" custScaleY="142766" custLinFactNeighborX="-63028" custLinFactNeighborY="62460">
        <dgm:presLayoutVars>
          <dgm:chMax/>
          <dgm:chPref val="3"/>
          <dgm:bulletEnabled val="1"/>
        </dgm:presLayoutVars>
      </dgm:prSet>
      <dgm:spPr/>
      <dgm:t>
        <a:bodyPr/>
        <a:lstStyle/>
        <a:p>
          <a:endParaRPr lang="en-US"/>
        </a:p>
      </dgm:t>
    </dgm:pt>
  </dgm:ptLst>
  <dgm:cxnLst>
    <dgm:cxn modelId="{C1EC62EE-0F74-4501-BCC3-6C6CFE784456}" srcId="{D544CDDB-B44B-4FB8-80C1-FE6982B3D716}" destId="{A05C837E-D26F-4933-B86F-17E17D1FA399}" srcOrd="1" destOrd="0" parTransId="{455E394E-A4C2-4EF2-A6D6-2187235A1427}" sibTransId="{F174A74A-EC94-43CE-B9EA-EF0C37727EC3}"/>
    <dgm:cxn modelId="{A3CE1958-5220-446C-ADF0-EB02A68A48BC}" srcId="{D5E232DB-CF1D-4D1D-8368-252C5FE53900}" destId="{BAC21D49-98F0-4E2F-9B1E-7340EC334140}" srcOrd="0" destOrd="0" parTransId="{CBB95D2F-D353-42A3-AA43-303936947B29}" sibTransId="{3DA0E1F9-C37A-407E-BD9D-7C97217C6FDB}"/>
    <dgm:cxn modelId="{A38C11CC-7C71-4054-966E-CE0AD041F9B6}" srcId="{D544CDDB-B44B-4FB8-80C1-FE6982B3D716}" destId="{D5E232DB-CF1D-4D1D-8368-252C5FE53900}" srcOrd="0" destOrd="0" parTransId="{373FA01C-A9AE-47C9-955F-0B96788BF7F3}" sibTransId="{56C6771E-AD4F-4A87-B8E6-C0B864F3AF7E}"/>
    <dgm:cxn modelId="{C9E41523-CAAC-402A-B373-1DAB3DDAD062}" type="presOf" srcId="{D5E232DB-CF1D-4D1D-8368-252C5FE53900}" destId="{A16FD273-3575-4BAA-8E15-F2AD52DFAC6B}" srcOrd="0" destOrd="0" presId="urn:microsoft.com/office/officeart/2009/3/layout/IncreasingArrowsProcess"/>
    <dgm:cxn modelId="{B23F8DB0-791D-447C-B028-98AD8473F41C}" type="presOf" srcId="{D544CDDB-B44B-4FB8-80C1-FE6982B3D716}" destId="{2438874F-0121-4A45-BF6C-7A9B12C86BC6}" srcOrd="0" destOrd="0" presId="urn:microsoft.com/office/officeart/2009/3/layout/IncreasingArrowsProcess"/>
    <dgm:cxn modelId="{BE1F94EB-EFCD-4A5D-B054-C35D2470B2E2}" type="presOf" srcId="{A05C837E-D26F-4933-B86F-17E17D1FA399}" destId="{5B06B615-DA15-45C9-9AFB-E6610196A439}" srcOrd="0" destOrd="0" presId="urn:microsoft.com/office/officeart/2009/3/layout/IncreasingArrowsProcess"/>
    <dgm:cxn modelId="{8A34343B-521B-402D-AF58-9679D938AD9A}" type="presOf" srcId="{BAC21D49-98F0-4E2F-9B1E-7340EC334140}" destId="{2F9E6B70-3632-41D1-8EB7-7576D14C1214}" srcOrd="0" destOrd="0" presId="urn:microsoft.com/office/officeart/2009/3/layout/IncreasingArrowsProcess"/>
    <dgm:cxn modelId="{C68B6826-C8B1-4C44-9610-3FC674847B64}" type="presParOf" srcId="{2438874F-0121-4A45-BF6C-7A9B12C86BC6}" destId="{A16FD273-3575-4BAA-8E15-F2AD52DFAC6B}" srcOrd="0" destOrd="0" presId="urn:microsoft.com/office/officeart/2009/3/layout/IncreasingArrowsProcess"/>
    <dgm:cxn modelId="{76BECC63-FBB3-4403-85CB-A9AF84C78DED}" type="presParOf" srcId="{2438874F-0121-4A45-BF6C-7A9B12C86BC6}" destId="{2F9E6B70-3632-41D1-8EB7-7576D14C1214}" srcOrd="1" destOrd="0" presId="urn:microsoft.com/office/officeart/2009/3/layout/IncreasingArrowsProcess"/>
    <dgm:cxn modelId="{53BC067A-930C-4122-A408-857A3E5BF0FF}" type="presParOf" srcId="{2438874F-0121-4A45-BF6C-7A9B12C86BC6}" destId="{5B06B615-DA15-45C9-9AFB-E6610196A439}" srcOrd="2"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864A18-80D3-47F2-AB71-1A308A1BC71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7BDA3B39-BF64-44B0-8685-09E8A483C771}">
      <dgm:prSet phldrT="[Text]"/>
      <dgm:spPr/>
      <dgm:t>
        <a:bodyPr/>
        <a:lstStyle/>
        <a:p>
          <a:r>
            <a:rPr lang="en-US" dirty="0" smtClean="0"/>
            <a:t>SUCCEED</a:t>
          </a:r>
          <a:endParaRPr lang="en-US" dirty="0"/>
        </a:p>
      </dgm:t>
    </dgm:pt>
    <dgm:pt modelId="{D5983267-49AF-4A60-9D6F-07250874A69F}" type="parTrans" cxnId="{81E892A7-5414-428C-A308-2A234FE72AD0}">
      <dgm:prSet/>
      <dgm:spPr/>
      <dgm:t>
        <a:bodyPr/>
        <a:lstStyle/>
        <a:p>
          <a:endParaRPr lang="en-US"/>
        </a:p>
      </dgm:t>
    </dgm:pt>
    <dgm:pt modelId="{ACA14D2E-986C-4019-AD73-C38618BDB1AB}" type="sibTrans" cxnId="{81E892A7-5414-428C-A308-2A234FE72AD0}">
      <dgm:prSet/>
      <dgm:spPr/>
      <dgm:t>
        <a:bodyPr/>
        <a:lstStyle/>
        <a:p>
          <a:endParaRPr lang="en-US"/>
        </a:p>
      </dgm:t>
    </dgm:pt>
    <dgm:pt modelId="{B5F3A565-E568-414B-A384-59CD29B9061A}">
      <dgm:prSet phldrT="[Text]" custT="1"/>
      <dgm:spPr/>
      <dgm:t>
        <a:bodyPr/>
        <a:lstStyle/>
        <a:p>
          <a:r>
            <a:rPr lang="en-US" sz="2000" dirty="0" smtClean="0"/>
            <a:t>Common Competency Platform</a:t>
          </a:r>
          <a:endParaRPr lang="en-US" sz="2000" dirty="0"/>
        </a:p>
      </dgm:t>
    </dgm:pt>
    <dgm:pt modelId="{B58B2C34-972E-4D37-ADE4-EA6492D91A2D}" type="parTrans" cxnId="{4EA3C828-A476-4747-996F-24B32B153551}">
      <dgm:prSet/>
      <dgm:spPr/>
      <dgm:t>
        <a:bodyPr/>
        <a:lstStyle/>
        <a:p>
          <a:endParaRPr lang="en-US"/>
        </a:p>
      </dgm:t>
    </dgm:pt>
    <dgm:pt modelId="{3108A89C-CB54-451D-9FEE-F16075F137F1}" type="sibTrans" cxnId="{4EA3C828-A476-4747-996F-24B32B153551}">
      <dgm:prSet/>
      <dgm:spPr/>
      <dgm:t>
        <a:bodyPr/>
        <a:lstStyle/>
        <a:p>
          <a:endParaRPr lang="en-US"/>
        </a:p>
      </dgm:t>
    </dgm:pt>
    <dgm:pt modelId="{5BF7EF60-73B2-4138-8BCF-A9AC67E6C2D5}">
      <dgm:prSet phldrT="[Text]" custT="1"/>
      <dgm:spPr/>
      <dgm:t>
        <a:bodyPr/>
        <a:lstStyle/>
        <a:p>
          <a:r>
            <a:rPr lang="en-US" sz="2000" dirty="0" smtClean="0"/>
            <a:t>On-boarding weekend</a:t>
          </a:r>
          <a:endParaRPr lang="en-US" sz="2000" dirty="0"/>
        </a:p>
      </dgm:t>
    </dgm:pt>
    <dgm:pt modelId="{26428BDE-2B22-4E95-B9BA-9E006C328201}" type="parTrans" cxnId="{F444C033-2B62-453D-AF32-8C243EDC4A37}">
      <dgm:prSet/>
      <dgm:spPr/>
      <dgm:t>
        <a:bodyPr/>
        <a:lstStyle/>
        <a:p>
          <a:endParaRPr lang="en-US"/>
        </a:p>
      </dgm:t>
    </dgm:pt>
    <dgm:pt modelId="{8AEC7F52-152C-4108-A849-313BF5891A0A}" type="sibTrans" cxnId="{F444C033-2B62-453D-AF32-8C243EDC4A37}">
      <dgm:prSet/>
      <dgm:spPr/>
      <dgm:t>
        <a:bodyPr/>
        <a:lstStyle/>
        <a:p>
          <a:endParaRPr lang="en-US"/>
        </a:p>
      </dgm:t>
    </dgm:pt>
    <dgm:pt modelId="{A3516F58-2EB0-47DB-873F-7ABCED8D6D6E}">
      <dgm:prSet phldrT="[Text]" custT="1"/>
      <dgm:spPr/>
      <dgm:t>
        <a:bodyPr/>
        <a:lstStyle/>
        <a:p>
          <a:r>
            <a:rPr lang="en-US" sz="1400" dirty="0" smtClean="0"/>
            <a:t>Hyper Accelerated Format</a:t>
          </a:r>
        </a:p>
        <a:p>
          <a:r>
            <a:rPr lang="en-US" sz="1400" dirty="0" smtClean="0"/>
            <a:t>Common Curriculum  Platform Courses</a:t>
          </a:r>
          <a:endParaRPr lang="en-US" sz="1400" dirty="0"/>
        </a:p>
      </dgm:t>
    </dgm:pt>
    <dgm:pt modelId="{5BD6223E-3D6F-4293-A45F-E04E2957654F}" type="parTrans" cxnId="{86A7E96F-8A63-4E46-86BB-9D8E73936A5A}">
      <dgm:prSet/>
      <dgm:spPr/>
      <dgm:t>
        <a:bodyPr/>
        <a:lstStyle/>
        <a:p>
          <a:endParaRPr lang="en-US"/>
        </a:p>
      </dgm:t>
    </dgm:pt>
    <dgm:pt modelId="{20C75C38-814F-4274-AEB9-203225948BB1}" type="sibTrans" cxnId="{86A7E96F-8A63-4E46-86BB-9D8E73936A5A}">
      <dgm:prSet/>
      <dgm:spPr/>
      <dgm:t>
        <a:bodyPr/>
        <a:lstStyle/>
        <a:p>
          <a:endParaRPr lang="en-US"/>
        </a:p>
      </dgm:t>
    </dgm:pt>
    <dgm:pt modelId="{0DB89D28-9D1F-4E20-84E8-31DD1D89C0D0}">
      <dgm:prSet phldrT="[Text]"/>
      <dgm:spPr/>
      <dgm:t>
        <a:bodyPr/>
        <a:lstStyle/>
        <a:p>
          <a:r>
            <a:rPr lang="en-US" b="1" dirty="0" smtClean="0"/>
            <a:t>Management and Leadership: Key Similarities, Desirable Differences </a:t>
          </a:r>
          <a:endParaRPr lang="en-US" dirty="0"/>
        </a:p>
      </dgm:t>
    </dgm:pt>
    <dgm:pt modelId="{4843FD6F-B431-4DDF-B19C-75340BFF4694}" type="parTrans" cxnId="{3FDD7F96-4422-4271-BB28-F088D358AC78}">
      <dgm:prSet/>
      <dgm:spPr/>
      <dgm:t>
        <a:bodyPr/>
        <a:lstStyle/>
        <a:p>
          <a:endParaRPr lang="en-US"/>
        </a:p>
      </dgm:t>
    </dgm:pt>
    <dgm:pt modelId="{10E27182-5018-4AB9-B3D1-375448198603}" type="sibTrans" cxnId="{3FDD7F96-4422-4271-BB28-F088D358AC78}">
      <dgm:prSet/>
      <dgm:spPr/>
      <dgm:t>
        <a:bodyPr/>
        <a:lstStyle/>
        <a:p>
          <a:endParaRPr lang="en-US"/>
        </a:p>
      </dgm:t>
    </dgm:pt>
    <dgm:pt modelId="{4669192B-4C88-4246-AB4A-88EF34EDD3A0}">
      <dgm:prSet phldrT="[Text]" custT="1"/>
      <dgm:spPr/>
      <dgm:t>
        <a:bodyPr/>
        <a:lstStyle/>
        <a:p>
          <a:r>
            <a:rPr lang="en-US" sz="2000" dirty="0" smtClean="0"/>
            <a:t>Differentiation</a:t>
          </a:r>
          <a:endParaRPr lang="en-US" sz="2000" dirty="0"/>
        </a:p>
      </dgm:t>
    </dgm:pt>
    <dgm:pt modelId="{C738F7FD-82D6-422F-A70C-569AF518CE42}" type="parTrans" cxnId="{EF7EE571-9132-4C19-B604-B608A4875A22}">
      <dgm:prSet/>
      <dgm:spPr/>
      <dgm:t>
        <a:bodyPr/>
        <a:lstStyle/>
        <a:p>
          <a:endParaRPr lang="en-US"/>
        </a:p>
      </dgm:t>
    </dgm:pt>
    <dgm:pt modelId="{4B9C8D1B-48B3-4934-A1F9-A46DE94ADD1C}" type="sibTrans" cxnId="{EF7EE571-9132-4C19-B604-B608A4875A22}">
      <dgm:prSet/>
      <dgm:spPr/>
      <dgm:t>
        <a:bodyPr/>
        <a:lstStyle/>
        <a:p>
          <a:endParaRPr lang="en-US"/>
        </a:p>
      </dgm:t>
    </dgm:pt>
    <dgm:pt modelId="{62E2C49D-4FCD-49F9-99FE-C97F31C5E0B6}">
      <dgm:prSet phldrT="[Text]" custT="1"/>
      <dgm:spPr/>
      <dgm:t>
        <a:bodyPr/>
        <a:lstStyle/>
        <a:p>
          <a:r>
            <a:rPr lang="en-US" sz="2400" dirty="0" smtClean="0"/>
            <a:t>4 </a:t>
          </a:r>
          <a:r>
            <a:rPr lang="en-US" sz="1400" dirty="0" smtClean="0"/>
            <a:t>Course/Delivery Options to Complete/Specialize</a:t>
          </a:r>
          <a:endParaRPr lang="en-US" sz="2400" dirty="0"/>
        </a:p>
      </dgm:t>
    </dgm:pt>
    <dgm:pt modelId="{0E82DD34-287E-4C0F-9746-5F30683C2667}" type="parTrans" cxnId="{70A8B1E1-184E-40E6-B007-5F324EB987FF}">
      <dgm:prSet/>
      <dgm:spPr/>
      <dgm:t>
        <a:bodyPr/>
        <a:lstStyle/>
        <a:p>
          <a:endParaRPr lang="en-US"/>
        </a:p>
      </dgm:t>
    </dgm:pt>
    <dgm:pt modelId="{1090B2FE-1C6B-4692-8C3A-54617EABAED7}" type="sibTrans" cxnId="{70A8B1E1-184E-40E6-B007-5F324EB987FF}">
      <dgm:prSet/>
      <dgm:spPr/>
      <dgm:t>
        <a:bodyPr/>
        <a:lstStyle/>
        <a:p>
          <a:endParaRPr lang="en-US"/>
        </a:p>
      </dgm:t>
    </dgm:pt>
    <dgm:pt modelId="{13958097-AD4C-4A1B-AA4B-A17090D7B224}">
      <dgm:prSet/>
      <dgm:spPr/>
      <dgm:t>
        <a:bodyPr/>
        <a:lstStyle/>
        <a:p>
          <a:r>
            <a:rPr lang="en-US" b="1" dirty="0" smtClean="0"/>
            <a:t>Contemporary Financial Analysis </a:t>
          </a:r>
          <a:endParaRPr lang="en-US" b="1" dirty="0"/>
        </a:p>
      </dgm:t>
    </dgm:pt>
    <dgm:pt modelId="{95E49F95-F4DE-40F1-B976-4E71A63C4455}" type="parTrans" cxnId="{9884BF27-D432-46DC-B226-EC4B15A035B0}">
      <dgm:prSet/>
      <dgm:spPr/>
      <dgm:t>
        <a:bodyPr/>
        <a:lstStyle/>
        <a:p>
          <a:endParaRPr lang="en-US"/>
        </a:p>
      </dgm:t>
    </dgm:pt>
    <dgm:pt modelId="{7D4A6963-FC7A-4573-AB79-409066C5B230}" type="sibTrans" cxnId="{9884BF27-D432-46DC-B226-EC4B15A035B0}">
      <dgm:prSet/>
      <dgm:spPr/>
      <dgm:t>
        <a:bodyPr/>
        <a:lstStyle/>
        <a:p>
          <a:endParaRPr lang="en-US"/>
        </a:p>
      </dgm:t>
    </dgm:pt>
    <dgm:pt modelId="{382DB8EE-A059-420F-B184-9ADF678882E7}">
      <dgm:prSet/>
      <dgm:spPr/>
      <dgm:t>
        <a:bodyPr/>
        <a:lstStyle/>
        <a:p>
          <a:r>
            <a:rPr lang="en-US" b="1" dirty="0" smtClean="0"/>
            <a:t>Understanding and Unleashing Creativity</a:t>
          </a:r>
          <a:endParaRPr lang="en-US" b="1" dirty="0"/>
        </a:p>
      </dgm:t>
    </dgm:pt>
    <dgm:pt modelId="{0C63DD75-655A-4733-8180-5BEB97FB41DE}" type="parTrans" cxnId="{F45E5CA1-C7DE-49FC-906F-08DA1C97C640}">
      <dgm:prSet/>
      <dgm:spPr/>
      <dgm:t>
        <a:bodyPr/>
        <a:lstStyle/>
        <a:p>
          <a:endParaRPr lang="en-US"/>
        </a:p>
      </dgm:t>
    </dgm:pt>
    <dgm:pt modelId="{0C344E2C-12A0-432D-837A-A561118D6A59}" type="sibTrans" cxnId="{F45E5CA1-C7DE-49FC-906F-08DA1C97C640}">
      <dgm:prSet/>
      <dgm:spPr/>
      <dgm:t>
        <a:bodyPr/>
        <a:lstStyle/>
        <a:p>
          <a:endParaRPr lang="en-US"/>
        </a:p>
      </dgm:t>
    </dgm:pt>
    <dgm:pt modelId="{C125B8A7-D29A-4CB4-9DAA-1FED3E72FE75}">
      <dgm:prSet/>
      <dgm:spPr/>
      <dgm:t>
        <a:bodyPr/>
        <a:lstStyle/>
        <a:p>
          <a:r>
            <a:rPr lang="en-US" b="1" dirty="0" smtClean="0"/>
            <a:t>Business Endurance Principles</a:t>
          </a:r>
          <a:endParaRPr lang="en-US" b="1" dirty="0"/>
        </a:p>
      </dgm:t>
    </dgm:pt>
    <dgm:pt modelId="{6558685C-A7F9-44EE-A0DE-3005AB8D178F}" type="parTrans" cxnId="{F36581C4-4DE6-4A61-91F3-EF84DE55D34D}">
      <dgm:prSet/>
      <dgm:spPr/>
      <dgm:t>
        <a:bodyPr/>
        <a:lstStyle/>
        <a:p>
          <a:endParaRPr lang="en-US"/>
        </a:p>
      </dgm:t>
    </dgm:pt>
    <dgm:pt modelId="{16E71577-92A6-4A4C-AA52-046365A92D17}" type="sibTrans" cxnId="{F36581C4-4DE6-4A61-91F3-EF84DE55D34D}">
      <dgm:prSet/>
      <dgm:spPr/>
      <dgm:t>
        <a:bodyPr/>
        <a:lstStyle/>
        <a:p>
          <a:endParaRPr lang="en-US"/>
        </a:p>
      </dgm:t>
    </dgm:pt>
    <dgm:pt modelId="{EE5A2A13-8971-4341-90A4-DD91C99229E2}">
      <dgm:prSet/>
      <dgm:spPr/>
      <dgm:t>
        <a:bodyPr/>
        <a:lstStyle/>
        <a:p>
          <a:r>
            <a:rPr lang="en-US" b="1" dirty="0" smtClean="0"/>
            <a:t>Personal and Professional Ethics</a:t>
          </a:r>
          <a:endParaRPr lang="en-US" b="1" dirty="0"/>
        </a:p>
      </dgm:t>
    </dgm:pt>
    <dgm:pt modelId="{C81D4CE5-8777-4C20-B2AB-4C6BB58E82C3}" type="parTrans" cxnId="{0CFEA37D-8158-4E30-8FE3-5A6CA50C9791}">
      <dgm:prSet/>
      <dgm:spPr/>
      <dgm:t>
        <a:bodyPr/>
        <a:lstStyle/>
        <a:p>
          <a:endParaRPr lang="en-US"/>
        </a:p>
      </dgm:t>
    </dgm:pt>
    <dgm:pt modelId="{40D79361-F9F9-421C-AE5E-878602551CDF}" type="sibTrans" cxnId="{0CFEA37D-8158-4E30-8FE3-5A6CA50C9791}">
      <dgm:prSet/>
      <dgm:spPr/>
      <dgm:t>
        <a:bodyPr/>
        <a:lstStyle/>
        <a:p>
          <a:endParaRPr lang="en-US"/>
        </a:p>
      </dgm:t>
    </dgm:pt>
    <dgm:pt modelId="{87491092-AFDB-48C5-BBBE-5675F5424262}" type="pres">
      <dgm:prSet presAssocID="{C7864A18-80D3-47F2-AB71-1A308A1BC717}" presName="Name0" presStyleCnt="0">
        <dgm:presLayoutVars>
          <dgm:chMax val="5"/>
          <dgm:chPref val="5"/>
          <dgm:dir/>
          <dgm:animLvl val="lvl"/>
        </dgm:presLayoutVars>
      </dgm:prSet>
      <dgm:spPr/>
      <dgm:t>
        <a:bodyPr/>
        <a:lstStyle/>
        <a:p>
          <a:endParaRPr lang="en-US"/>
        </a:p>
      </dgm:t>
    </dgm:pt>
    <dgm:pt modelId="{90B0F9F6-D3E1-4B3C-B51B-DF3B23B7BCB5}" type="pres">
      <dgm:prSet presAssocID="{7BDA3B39-BF64-44B0-8685-09E8A483C771}" presName="parentText1" presStyleLbl="node1" presStyleIdx="0" presStyleCnt="3">
        <dgm:presLayoutVars>
          <dgm:chMax/>
          <dgm:chPref val="3"/>
          <dgm:bulletEnabled val="1"/>
        </dgm:presLayoutVars>
      </dgm:prSet>
      <dgm:spPr/>
      <dgm:t>
        <a:bodyPr/>
        <a:lstStyle/>
        <a:p>
          <a:endParaRPr lang="en-US"/>
        </a:p>
      </dgm:t>
    </dgm:pt>
    <dgm:pt modelId="{53311062-D902-48EA-89F1-635A4ACDB3C6}" type="pres">
      <dgm:prSet presAssocID="{7BDA3B39-BF64-44B0-8685-09E8A483C771}" presName="childText1" presStyleLbl="solidAlignAcc1" presStyleIdx="0" presStyleCnt="3">
        <dgm:presLayoutVars>
          <dgm:chMax val="0"/>
          <dgm:chPref val="0"/>
          <dgm:bulletEnabled val="1"/>
        </dgm:presLayoutVars>
      </dgm:prSet>
      <dgm:spPr/>
      <dgm:t>
        <a:bodyPr/>
        <a:lstStyle/>
        <a:p>
          <a:endParaRPr lang="en-US"/>
        </a:p>
      </dgm:t>
    </dgm:pt>
    <dgm:pt modelId="{E29DC162-AD0D-4573-8A41-818775FFBB36}" type="pres">
      <dgm:prSet presAssocID="{A3516F58-2EB0-47DB-873F-7ABCED8D6D6E}" presName="parentText2" presStyleLbl="node1" presStyleIdx="1" presStyleCnt="3" custScaleY="122202">
        <dgm:presLayoutVars>
          <dgm:chMax/>
          <dgm:chPref val="3"/>
          <dgm:bulletEnabled val="1"/>
        </dgm:presLayoutVars>
      </dgm:prSet>
      <dgm:spPr/>
      <dgm:t>
        <a:bodyPr/>
        <a:lstStyle/>
        <a:p>
          <a:endParaRPr lang="en-US"/>
        </a:p>
      </dgm:t>
    </dgm:pt>
    <dgm:pt modelId="{B23B9624-3628-4195-8A90-D4717DCDCE9B}" type="pres">
      <dgm:prSet presAssocID="{A3516F58-2EB0-47DB-873F-7ABCED8D6D6E}" presName="childText2" presStyleLbl="solidAlignAcc1" presStyleIdx="1" presStyleCnt="3">
        <dgm:presLayoutVars>
          <dgm:chMax val="0"/>
          <dgm:chPref val="0"/>
          <dgm:bulletEnabled val="1"/>
        </dgm:presLayoutVars>
      </dgm:prSet>
      <dgm:spPr/>
      <dgm:t>
        <a:bodyPr/>
        <a:lstStyle/>
        <a:p>
          <a:endParaRPr lang="en-US"/>
        </a:p>
      </dgm:t>
    </dgm:pt>
    <dgm:pt modelId="{E89198AB-6F25-4F0C-9C0B-3E4DB8B5AB53}" type="pres">
      <dgm:prSet presAssocID="{4669192B-4C88-4246-AB4A-88EF34EDD3A0}" presName="parentText3" presStyleLbl="node1" presStyleIdx="2" presStyleCnt="3" custScaleY="64314">
        <dgm:presLayoutVars>
          <dgm:chMax/>
          <dgm:chPref val="3"/>
          <dgm:bulletEnabled val="1"/>
        </dgm:presLayoutVars>
      </dgm:prSet>
      <dgm:spPr/>
      <dgm:t>
        <a:bodyPr/>
        <a:lstStyle/>
        <a:p>
          <a:endParaRPr lang="en-US"/>
        </a:p>
      </dgm:t>
    </dgm:pt>
    <dgm:pt modelId="{F22AC37C-9240-48DE-88CD-E75DE1AA3ADC}" type="pres">
      <dgm:prSet presAssocID="{4669192B-4C88-4246-AB4A-88EF34EDD3A0}" presName="childText3" presStyleLbl="solidAlignAcc1" presStyleIdx="2" presStyleCnt="3" custScaleX="102597" custLinFactNeighborX="1850" custLinFactNeighborY="-5976">
        <dgm:presLayoutVars>
          <dgm:chMax val="0"/>
          <dgm:chPref val="0"/>
          <dgm:bulletEnabled val="1"/>
        </dgm:presLayoutVars>
      </dgm:prSet>
      <dgm:spPr/>
      <dgm:t>
        <a:bodyPr/>
        <a:lstStyle/>
        <a:p>
          <a:endParaRPr lang="en-US"/>
        </a:p>
      </dgm:t>
    </dgm:pt>
  </dgm:ptLst>
  <dgm:cxnLst>
    <dgm:cxn modelId="{70A8B1E1-184E-40E6-B007-5F324EB987FF}" srcId="{4669192B-4C88-4246-AB4A-88EF34EDD3A0}" destId="{62E2C49D-4FCD-49F9-99FE-C97F31C5E0B6}" srcOrd="0" destOrd="0" parTransId="{0E82DD34-287E-4C0F-9746-5F30683C2667}" sibTransId="{1090B2FE-1C6B-4692-8C3A-54617EABAED7}"/>
    <dgm:cxn modelId="{F36581C4-4DE6-4A61-91F3-EF84DE55D34D}" srcId="{A3516F58-2EB0-47DB-873F-7ABCED8D6D6E}" destId="{C125B8A7-D29A-4CB4-9DAA-1FED3E72FE75}" srcOrd="3" destOrd="0" parTransId="{6558685C-A7F9-44EE-A0DE-3005AB8D178F}" sibTransId="{16E71577-92A6-4A4C-AA52-046365A92D17}"/>
    <dgm:cxn modelId="{0CFEA37D-8158-4E30-8FE3-5A6CA50C9791}" srcId="{A3516F58-2EB0-47DB-873F-7ABCED8D6D6E}" destId="{EE5A2A13-8971-4341-90A4-DD91C99229E2}" srcOrd="4" destOrd="0" parTransId="{C81D4CE5-8777-4C20-B2AB-4C6BB58E82C3}" sibTransId="{40D79361-F9F9-421C-AE5E-878602551CDF}"/>
    <dgm:cxn modelId="{4EA3C828-A476-4747-996F-24B32B153551}" srcId="{7BDA3B39-BF64-44B0-8685-09E8A483C771}" destId="{B5F3A565-E568-414B-A384-59CD29B9061A}" srcOrd="0" destOrd="0" parTransId="{B58B2C34-972E-4D37-ADE4-EA6492D91A2D}" sibTransId="{3108A89C-CB54-451D-9FEE-F16075F137F1}"/>
    <dgm:cxn modelId="{F45E5CA1-C7DE-49FC-906F-08DA1C97C640}" srcId="{A3516F58-2EB0-47DB-873F-7ABCED8D6D6E}" destId="{382DB8EE-A059-420F-B184-9ADF678882E7}" srcOrd="2" destOrd="0" parTransId="{0C63DD75-655A-4733-8180-5BEB97FB41DE}" sibTransId="{0C344E2C-12A0-432D-837A-A561118D6A59}"/>
    <dgm:cxn modelId="{F826E188-2422-44E1-98BE-74CE2F6BEF26}" type="presOf" srcId="{B5F3A565-E568-414B-A384-59CD29B9061A}" destId="{53311062-D902-48EA-89F1-635A4ACDB3C6}" srcOrd="0" destOrd="0" presId="urn:microsoft.com/office/officeart/2009/3/layout/IncreasingArrowsProcess"/>
    <dgm:cxn modelId="{AE5061E7-6A2B-4DB1-940F-DD904D88031F}" type="presOf" srcId="{4669192B-4C88-4246-AB4A-88EF34EDD3A0}" destId="{E89198AB-6F25-4F0C-9C0B-3E4DB8B5AB53}" srcOrd="0" destOrd="0" presId="urn:microsoft.com/office/officeart/2009/3/layout/IncreasingArrowsProcess"/>
    <dgm:cxn modelId="{F444C033-2B62-453D-AF32-8C243EDC4A37}" srcId="{7BDA3B39-BF64-44B0-8685-09E8A483C771}" destId="{5BF7EF60-73B2-4138-8BCF-A9AC67E6C2D5}" srcOrd="1" destOrd="0" parTransId="{26428BDE-2B22-4E95-B9BA-9E006C328201}" sibTransId="{8AEC7F52-152C-4108-A849-313BF5891A0A}"/>
    <dgm:cxn modelId="{BC91C298-7F8B-4F11-B072-E42D3C1FDD25}" type="presOf" srcId="{C125B8A7-D29A-4CB4-9DAA-1FED3E72FE75}" destId="{B23B9624-3628-4195-8A90-D4717DCDCE9B}" srcOrd="0" destOrd="3" presId="urn:microsoft.com/office/officeart/2009/3/layout/IncreasingArrowsProcess"/>
    <dgm:cxn modelId="{4EEE7D20-E622-4877-ACB6-6410FEDADCE3}" type="presOf" srcId="{EE5A2A13-8971-4341-90A4-DD91C99229E2}" destId="{B23B9624-3628-4195-8A90-D4717DCDCE9B}" srcOrd="0" destOrd="4" presId="urn:microsoft.com/office/officeart/2009/3/layout/IncreasingArrowsProcess"/>
    <dgm:cxn modelId="{07279819-ACC4-4FAB-BE95-D946E01B734F}" type="presOf" srcId="{A3516F58-2EB0-47DB-873F-7ABCED8D6D6E}" destId="{E29DC162-AD0D-4573-8A41-818775FFBB36}" srcOrd="0" destOrd="0" presId="urn:microsoft.com/office/officeart/2009/3/layout/IncreasingArrowsProcess"/>
    <dgm:cxn modelId="{597412D4-531F-4060-B83D-76B4490ED24C}" type="presOf" srcId="{62E2C49D-4FCD-49F9-99FE-C97F31C5E0B6}" destId="{F22AC37C-9240-48DE-88CD-E75DE1AA3ADC}" srcOrd="0" destOrd="0" presId="urn:microsoft.com/office/officeart/2009/3/layout/IncreasingArrowsProcess"/>
    <dgm:cxn modelId="{3FDD7F96-4422-4271-BB28-F088D358AC78}" srcId="{A3516F58-2EB0-47DB-873F-7ABCED8D6D6E}" destId="{0DB89D28-9D1F-4E20-84E8-31DD1D89C0D0}" srcOrd="0" destOrd="0" parTransId="{4843FD6F-B431-4DDF-B19C-75340BFF4694}" sibTransId="{10E27182-5018-4AB9-B3D1-375448198603}"/>
    <dgm:cxn modelId="{81E892A7-5414-428C-A308-2A234FE72AD0}" srcId="{C7864A18-80D3-47F2-AB71-1A308A1BC717}" destId="{7BDA3B39-BF64-44B0-8685-09E8A483C771}" srcOrd="0" destOrd="0" parTransId="{D5983267-49AF-4A60-9D6F-07250874A69F}" sibTransId="{ACA14D2E-986C-4019-AD73-C38618BDB1AB}"/>
    <dgm:cxn modelId="{107D6555-D4F9-42AC-96F2-2F667CBC1DC6}" type="presOf" srcId="{13958097-AD4C-4A1B-AA4B-A17090D7B224}" destId="{B23B9624-3628-4195-8A90-D4717DCDCE9B}" srcOrd="0" destOrd="1" presId="urn:microsoft.com/office/officeart/2009/3/layout/IncreasingArrowsProcess"/>
    <dgm:cxn modelId="{193FE35C-E118-4D50-B2A4-DE2E094B5F92}" type="presOf" srcId="{382DB8EE-A059-420F-B184-9ADF678882E7}" destId="{B23B9624-3628-4195-8A90-D4717DCDCE9B}" srcOrd="0" destOrd="2" presId="urn:microsoft.com/office/officeart/2009/3/layout/IncreasingArrowsProcess"/>
    <dgm:cxn modelId="{EF7EE571-9132-4C19-B604-B608A4875A22}" srcId="{C7864A18-80D3-47F2-AB71-1A308A1BC717}" destId="{4669192B-4C88-4246-AB4A-88EF34EDD3A0}" srcOrd="2" destOrd="0" parTransId="{C738F7FD-82D6-422F-A70C-569AF518CE42}" sibTransId="{4B9C8D1B-48B3-4934-A1F9-A46DE94ADD1C}"/>
    <dgm:cxn modelId="{9884BF27-D432-46DC-B226-EC4B15A035B0}" srcId="{A3516F58-2EB0-47DB-873F-7ABCED8D6D6E}" destId="{13958097-AD4C-4A1B-AA4B-A17090D7B224}" srcOrd="1" destOrd="0" parTransId="{95E49F95-F4DE-40F1-B976-4E71A63C4455}" sibTransId="{7D4A6963-FC7A-4573-AB79-409066C5B230}"/>
    <dgm:cxn modelId="{D437F9F9-6BAB-4F1A-94DA-5F4595C691ED}" type="presOf" srcId="{5BF7EF60-73B2-4138-8BCF-A9AC67E6C2D5}" destId="{53311062-D902-48EA-89F1-635A4ACDB3C6}" srcOrd="0" destOrd="1" presId="urn:microsoft.com/office/officeart/2009/3/layout/IncreasingArrowsProcess"/>
    <dgm:cxn modelId="{188CBF42-3E7E-4587-9D6B-8E7F35B72E9D}" type="presOf" srcId="{C7864A18-80D3-47F2-AB71-1A308A1BC717}" destId="{87491092-AFDB-48C5-BBBE-5675F5424262}" srcOrd="0" destOrd="0" presId="urn:microsoft.com/office/officeart/2009/3/layout/IncreasingArrowsProcess"/>
    <dgm:cxn modelId="{86A7E96F-8A63-4E46-86BB-9D8E73936A5A}" srcId="{C7864A18-80D3-47F2-AB71-1A308A1BC717}" destId="{A3516F58-2EB0-47DB-873F-7ABCED8D6D6E}" srcOrd="1" destOrd="0" parTransId="{5BD6223E-3D6F-4293-A45F-E04E2957654F}" sibTransId="{20C75C38-814F-4274-AEB9-203225948BB1}"/>
    <dgm:cxn modelId="{B161A25C-81AE-4E80-93AB-8E2BCD3A6338}" type="presOf" srcId="{0DB89D28-9D1F-4E20-84E8-31DD1D89C0D0}" destId="{B23B9624-3628-4195-8A90-D4717DCDCE9B}" srcOrd="0" destOrd="0" presId="urn:microsoft.com/office/officeart/2009/3/layout/IncreasingArrowsProcess"/>
    <dgm:cxn modelId="{A4C8700D-3337-4C59-B32C-6A6051FD4ED8}" type="presOf" srcId="{7BDA3B39-BF64-44B0-8685-09E8A483C771}" destId="{90B0F9F6-D3E1-4B3C-B51B-DF3B23B7BCB5}" srcOrd="0" destOrd="0" presId="urn:microsoft.com/office/officeart/2009/3/layout/IncreasingArrowsProcess"/>
    <dgm:cxn modelId="{A58C1555-7E30-4215-8A28-88CCD3DEC654}" type="presParOf" srcId="{87491092-AFDB-48C5-BBBE-5675F5424262}" destId="{90B0F9F6-D3E1-4B3C-B51B-DF3B23B7BCB5}" srcOrd="0" destOrd="0" presId="urn:microsoft.com/office/officeart/2009/3/layout/IncreasingArrowsProcess"/>
    <dgm:cxn modelId="{90A501BE-F073-45D3-B661-B3F246B8CAC2}" type="presParOf" srcId="{87491092-AFDB-48C5-BBBE-5675F5424262}" destId="{53311062-D902-48EA-89F1-635A4ACDB3C6}" srcOrd="1" destOrd="0" presId="urn:microsoft.com/office/officeart/2009/3/layout/IncreasingArrowsProcess"/>
    <dgm:cxn modelId="{7082F457-8BE4-401E-AE7F-E3AAF72F3DFA}" type="presParOf" srcId="{87491092-AFDB-48C5-BBBE-5675F5424262}" destId="{E29DC162-AD0D-4573-8A41-818775FFBB36}" srcOrd="2" destOrd="0" presId="urn:microsoft.com/office/officeart/2009/3/layout/IncreasingArrowsProcess"/>
    <dgm:cxn modelId="{354634A3-AD09-48A4-8AEF-A48AB9F0970E}" type="presParOf" srcId="{87491092-AFDB-48C5-BBBE-5675F5424262}" destId="{B23B9624-3628-4195-8A90-D4717DCDCE9B}" srcOrd="3" destOrd="0" presId="urn:microsoft.com/office/officeart/2009/3/layout/IncreasingArrowsProcess"/>
    <dgm:cxn modelId="{15248860-430F-4D36-B5F8-65B603F1AC3A}" type="presParOf" srcId="{87491092-AFDB-48C5-BBBE-5675F5424262}" destId="{E89198AB-6F25-4F0C-9C0B-3E4DB8B5AB53}" srcOrd="4" destOrd="0" presId="urn:microsoft.com/office/officeart/2009/3/layout/IncreasingArrowsProcess"/>
    <dgm:cxn modelId="{35255B7B-FFA4-4F3D-91D9-DFE20FC51CC5}" type="presParOf" srcId="{87491092-AFDB-48C5-BBBE-5675F5424262}" destId="{F22AC37C-9240-48DE-88CD-E75DE1AA3ADC}" srcOrd="5"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A5F8D6-D06C-483D-8000-B2143DD497E9}" type="doc">
      <dgm:prSet loTypeId="urn:microsoft.com/office/officeart/2005/8/layout/funnel1" loCatId="relationship" qsTypeId="urn:microsoft.com/office/officeart/2005/8/quickstyle/simple2" qsCatId="simple" csTypeId="urn:microsoft.com/office/officeart/2005/8/colors/accent1_2" csCatId="accent1" phldr="1"/>
      <dgm:spPr/>
      <dgm:t>
        <a:bodyPr/>
        <a:lstStyle/>
        <a:p>
          <a:endParaRPr lang="en-US"/>
        </a:p>
      </dgm:t>
    </dgm:pt>
    <dgm:pt modelId="{88381F49-9A1A-44A0-A5B2-1092623D110D}">
      <dgm:prSet phldrT="[Text]"/>
      <dgm:spPr/>
      <dgm:t>
        <a:bodyPr/>
        <a:lstStyle/>
        <a:p>
          <a:r>
            <a:rPr lang="en-US" dirty="0" smtClean="0"/>
            <a:t>MBA options </a:t>
          </a:r>
        </a:p>
        <a:p>
          <a:r>
            <a:rPr lang="en-US" dirty="0" smtClean="0"/>
            <a:t>1 -3</a:t>
          </a:r>
          <a:endParaRPr lang="en-US" dirty="0"/>
        </a:p>
      </dgm:t>
    </dgm:pt>
    <dgm:pt modelId="{F487AA42-05A6-4749-8999-822BFB685993}" type="parTrans" cxnId="{5AF301E3-E70A-4642-9A98-F4758B137840}">
      <dgm:prSet/>
      <dgm:spPr/>
      <dgm:t>
        <a:bodyPr/>
        <a:lstStyle/>
        <a:p>
          <a:endParaRPr lang="en-US"/>
        </a:p>
      </dgm:t>
    </dgm:pt>
    <dgm:pt modelId="{FB81962F-A2B0-4931-A9E6-881E3A8591E5}" type="sibTrans" cxnId="{5AF301E3-E70A-4642-9A98-F4758B137840}">
      <dgm:prSet/>
      <dgm:spPr/>
      <dgm:t>
        <a:bodyPr/>
        <a:lstStyle/>
        <a:p>
          <a:endParaRPr lang="en-US"/>
        </a:p>
      </dgm:t>
    </dgm:pt>
    <dgm:pt modelId="{5375758F-9F2D-46A5-B052-47DC1247A2E2}">
      <dgm:prSet phldrT="[Text]"/>
      <dgm:spPr/>
      <dgm:t>
        <a:bodyPr/>
        <a:lstStyle/>
        <a:p>
          <a:r>
            <a:rPr lang="en-US" dirty="0" smtClean="0"/>
            <a:t>Use of </a:t>
          </a:r>
        </a:p>
        <a:p>
          <a:r>
            <a:rPr lang="en-US" dirty="0" smtClean="0"/>
            <a:t>e-textbooks</a:t>
          </a:r>
          <a:endParaRPr lang="en-US" dirty="0"/>
        </a:p>
      </dgm:t>
    </dgm:pt>
    <dgm:pt modelId="{3454E217-4CDC-44E5-B2E3-C7B824BC6F5B}" type="parTrans" cxnId="{231E58E7-A1B2-4ECF-8B41-A45AAE1F6DD0}">
      <dgm:prSet/>
      <dgm:spPr/>
      <dgm:t>
        <a:bodyPr/>
        <a:lstStyle/>
        <a:p>
          <a:endParaRPr lang="en-US"/>
        </a:p>
      </dgm:t>
    </dgm:pt>
    <dgm:pt modelId="{604AF97F-045D-47E6-BE06-12C01B0915C1}" type="sibTrans" cxnId="{231E58E7-A1B2-4ECF-8B41-A45AAE1F6DD0}">
      <dgm:prSet/>
      <dgm:spPr/>
      <dgm:t>
        <a:bodyPr/>
        <a:lstStyle/>
        <a:p>
          <a:endParaRPr lang="en-US"/>
        </a:p>
      </dgm:t>
    </dgm:pt>
    <dgm:pt modelId="{C289CF69-E816-4645-9303-05EB01027D27}">
      <dgm:prSet phldrT="[Text]"/>
      <dgm:spPr/>
      <dgm:t>
        <a:bodyPr/>
        <a:lstStyle/>
        <a:p>
          <a:r>
            <a:rPr lang="en-US" dirty="0" smtClean="0"/>
            <a:t>Addition of  New Course Options</a:t>
          </a:r>
          <a:endParaRPr lang="en-US" dirty="0"/>
        </a:p>
      </dgm:t>
    </dgm:pt>
    <dgm:pt modelId="{A957787E-6640-44AD-82DA-C0BE0A3CB055}" type="parTrans" cxnId="{3CA45D5F-8D02-45CA-8FF3-CFE56DF29BE7}">
      <dgm:prSet/>
      <dgm:spPr/>
      <dgm:t>
        <a:bodyPr/>
        <a:lstStyle/>
        <a:p>
          <a:endParaRPr lang="en-US"/>
        </a:p>
      </dgm:t>
    </dgm:pt>
    <dgm:pt modelId="{664A6B4D-BC7A-4456-9B40-512E81C8913A}" type="sibTrans" cxnId="{3CA45D5F-8D02-45CA-8FF3-CFE56DF29BE7}">
      <dgm:prSet/>
      <dgm:spPr/>
      <dgm:t>
        <a:bodyPr/>
        <a:lstStyle/>
        <a:p>
          <a:endParaRPr lang="en-US"/>
        </a:p>
      </dgm:t>
    </dgm:pt>
    <dgm:pt modelId="{1699E0DE-D1C6-46E2-844F-96DF340A3F92}">
      <dgm:prSet phldrT="[Text]"/>
      <dgm:spPr/>
      <dgm:t>
        <a:bodyPr/>
        <a:lstStyle/>
        <a:p>
          <a:r>
            <a:rPr lang="en-US" dirty="0" smtClean="0"/>
            <a:t>Measure results – Avoids the “all or nothing” syndrome</a:t>
          </a:r>
          <a:endParaRPr lang="en-US" dirty="0"/>
        </a:p>
      </dgm:t>
    </dgm:pt>
    <dgm:pt modelId="{609BC7E6-CE61-4CB5-B2D5-293C082222C8}" type="parTrans" cxnId="{1D74E784-D3E2-49B9-9698-BAD6FF0720F9}">
      <dgm:prSet/>
      <dgm:spPr/>
      <dgm:t>
        <a:bodyPr/>
        <a:lstStyle/>
        <a:p>
          <a:endParaRPr lang="en-US"/>
        </a:p>
      </dgm:t>
    </dgm:pt>
    <dgm:pt modelId="{A175442D-451A-4880-8D6D-9C4C1D6D6906}" type="sibTrans" cxnId="{1D74E784-D3E2-49B9-9698-BAD6FF0720F9}">
      <dgm:prSet/>
      <dgm:spPr/>
      <dgm:t>
        <a:bodyPr/>
        <a:lstStyle/>
        <a:p>
          <a:endParaRPr lang="en-US"/>
        </a:p>
      </dgm:t>
    </dgm:pt>
    <dgm:pt modelId="{10C52A73-CE19-4BE3-963E-1F43BBD74DA1}" type="pres">
      <dgm:prSet presAssocID="{EBA5F8D6-D06C-483D-8000-B2143DD497E9}" presName="Name0" presStyleCnt="0">
        <dgm:presLayoutVars>
          <dgm:chMax val="4"/>
          <dgm:resizeHandles val="exact"/>
        </dgm:presLayoutVars>
      </dgm:prSet>
      <dgm:spPr/>
      <dgm:t>
        <a:bodyPr/>
        <a:lstStyle/>
        <a:p>
          <a:endParaRPr lang="en-US"/>
        </a:p>
      </dgm:t>
    </dgm:pt>
    <dgm:pt modelId="{F4BE57C4-18AB-4636-82F5-C28F20F9B2F2}" type="pres">
      <dgm:prSet presAssocID="{EBA5F8D6-D06C-483D-8000-B2143DD497E9}" presName="ellipse" presStyleLbl="trBgShp" presStyleIdx="0" presStyleCnt="1"/>
      <dgm:spPr/>
    </dgm:pt>
    <dgm:pt modelId="{CF4471D8-C953-4C93-B03B-11163075CF3B}" type="pres">
      <dgm:prSet presAssocID="{EBA5F8D6-D06C-483D-8000-B2143DD497E9}" presName="arrow1" presStyleLbl="fgShp" presStyleIdx="0" presStyleCnt="1"/>
      <dgm:spPr/>
    </dgm:pt>
    <dgm:pt modelId="{26669B5A-FBB3-4921-8F9D-86AF8A13D636}" type="pres">
      <dgm:prSet presAssocID="{EBA5F8D6-D06C-483D-8000-B2143DD497E9}" presName="rectangle" presStyleLbl="revTx" presStyleIdx="0" presStyleCnt="1">
        <dgm:presLayoutVars>
          <dgm:bulletEnabled val="1"/>
        </dgm:presLayoutVars>
      </dgm:prSet>
      <dgm:spPr/>
      <dgm:t>
        <a:bodyPr/>
        <a:lstStyle/>
        <a:p>
          <a:endParaRPr lang="en-US"/>
        </a:p>
      </dgm:t>
    </dgm:pt>
    <dgm:pt modelId="{FBBB9217-A37C-42C6-92AB-0909AE981448}" type="pres">
      <dgm:prSet presAssocID="{5375758F-9F2D-46A5-B052-47DC1247A2E2}" presName="item1" presStyleLbl="node1" presStyleIdx="0" presStyleCnt="3">
        <dgm:presLayoutVars>
          <dgm:bulletEnabled val="1"/>
        </dgm:presLayoutVars>
      </dgm:prSet>
      <dgm:spPr/>
      <dgm:t>
        <a:bodyPr/>
        <a:lstStyle/>
        <a:p>
          <a:endParaRPr lang="en-US"/>
        </a:p>
      </dgm:t>
    </dgm:pt>
    <dgm:pt modelId="{30C07F6F-7294-45A6-B897-FAEC307FC132}" type="pres">
      <dgm:prSet presAssocID="{C289CF69-E816-4645-9303-05EB01027D27}" presName="item2" presStyleLbl="node1" presStyleIdx="1" presStyleCnt="3">
        <dgm:presLayoutVars>
          <dgm:bulletEnabled val="1"/>
        </dgm:presLayoutVars>
      </dgm:prSet>
      <dgm:spPr/>
      <dgm:t>
        <a:bodyPr/>
        <a:lstStyle/>
        <a:p>
          <a:endParaRPr lang="en-US"/>
        </a:p>
      </dgm:t>
    </dgm:pt>
    <dgm:pt modelId="{FDBD0DF2-EBB2-4E0A-A4DD-EA67047010F9}" type="pres">
      <dgm:prSet presAssocID="{1699E0DE-D1C6-46E2-844F-96DF340A3F92}" presName="item3" presStyleLbl="node1" presStyleIdx="2" presStyleCnt="3">
        <dgm:presLayoutVars>
          <dgm:bulletEnabled val="1"/>
        </dgm:presLayoutVars>
      </dgm:prSet>
      <dgm:spPr/>
      <dgm:t>
        <a:bodyPr/>
        <a:lstStyle/>
        <a:p>
          <a:endParaRPr lang="en-US"/>
        </a:p>
      </dgm:t>
    </dgm:pt>
    <dgm:pt modelId="{9061B8E5-804A-46D4-9EBE-9078CA331A4C}" type="pres">
      <dgm:prSet presAssocID="{EBA5F8D6-D06C-483D-8000-B2143DD497E9}" presName="funnel" presStyleLbl="trAlignAcc1" presStyleIdx="0" presStyleCnt="1" custLinFactNeighborX="-692" custLinFactNeighborY="-204"/>
      <dgm:spPr/>
    </dgm:pt>
  </dgm:ptLst>
  <dgm:cxnLst>
    <dgm:cxn modelId="{4928CA97-7F4C-4E8C-B394-37371B8FEB76}" type="presOf" srcId="{EBA5F8D6-D06C-483D-8000-B2143DD497E9}" destId="{10C52A73-CE19-4BE3-963E-1F43BBD74DA1}" srcOrd="0" destOrd="0" presId="urn:microsoft.com/office/officeart/2005/8/layout/funnel1"/>
    <dgm:cxn modelId="{1D74E784-D3E2-49B9-9698-BAD6FF0720F9}" srcId="{EBA5F8D6-D06C-483D-8000-B2143DD497E9}" destId="{1699E0DE-D1C6-46E2-844F-96DF340A3F92}" srcOrd="3" destOrd="0" parTransId="{609BC7E6-CE61-4CB5-B2D5-293C082222C8}" sibTransId="{A175442D-451A-4880-8D6D-9C4C1D6D6906}"/>
    <dgm:cxn modelId="{FB5DBDF4-3EB9-4D9A-90CD-E931826BF438}" type="presOf" srcId="{5375758F-9F2D-46A5-B052-47DC1247A2E2}" destId="{30C07F6F-7294-45A6-B897-FAEC307FC132}" srcOrd="0" destOrd="0" presId="urn:microsoft.com/office/officeart/2005/8/layout/funnel1"/>
    <dgm:cxn modelId="{231E58E7-A1B2-4ECF-8B41-A45AAE1F6DD0}" srcId="{EBA5F8D6-D06C-483D-8000-B2143DD497E9}" destId="{5375758F-9F2D-46A5-B052-47DC1247A2E2}" srcOrd="1" destOrd="0" parTransId="{3454E217-4CDC-44E5-B2E3-C7B824BC6F5B}" sibTransId="{604AF97F-045D-47E6-BE06-12C01B0915C1}"/>
    <dgm:cxn modelId="{8D9958C5-140A-4CDC-91B5-F743B572FA3A}" type="presOf" srcId="{88381F49-9A1A-44A0-A5B2-1092623D110D}" destId="{FDBD0DF2-EBB2-4E0A-A4DD-EA67047010F9}" srcOrd="0" destOrd="0" presId="urn:microsoft.com/office/officeart/2005/8/layout/funnel1"/>
    <dgm:cxn modelId="{2055A78A-A220-4BE7-BBA9-C176DC069E25}" type="presOf" srcId="{1699E0DE-D1C6-46E2-844F-96DF340A3F92}" destId="{26669B5A-FBB3-4921-8F9D-86AF8A13D636}" srcOrd="0" destOrd="0" presId="urn:microsoft.com/office/officeart/2005/8/layout/funnel1"/>
    <dgm:cxn modelId="{C022026E-D28A-407D-8B39-4DDEF31E7856}" type="presOf" srcId="{C289CF69-E816-4645-9303-05EB01027D27}" destId="{FBBB9217-A37C-42C6-92AB-0909AE981448}" srcOrd="0" destOrd="0" presId="urn:microsoft.com/office/officeart/2005/8/layout/funnel1"/>
    <dgm:cxn modelId="{5AF301E3-E70A-4642-9A98-F4758B137840}" srcId="{EBA5F8D6-D06C-483D-8000-B2143DD497E9}" destId="{88381F49-9A1A-44A0-A5B2-1092623D110D}" srcOrd="0" destOrd="0" parTransId="{F487AA42-05A6-4749-8999-822BFB685993}" sibTransId="{FB81962F-A2B0-4931-A9E6-881E3A8591E5}"/>
    <dgm:cxn modelId="{3CA45D5F-8D02-45CA-8FF3-CFE56DF29BE7}" srcId="{EBA5F8D6-D06C-483D-8000-B2143DD497E9}" destId="{C289CF69-E816-4645-9303-05EB01027D27}" srcOrd="2" destOrd="0" parTransId="{A957787E-6640-44AD-82DA-C0BE0A3CB055}" sibTransId="{664A6B4D-BC7A-4456-9B40-512E81C8913A}"/>
    <dgm:cxn modelId="{2EAEEE33-0B43-4EBD-B8CF-305B31BD52FB}" type="presParOf" srcId="{10C52A73-CE19-4BE3-963E-1F43BBD74DA1}" destId="{F4BE57C4-18AB-4636-82F5-C28F20F9B2F2}" srcOrd="0" destOrd="0" presId="urn:microsoft.com/office/officeart/2005/8/layout/funnel1"/>
    <dgm:cxn modelId="{5BAD6B9E-FBF5-4199-8AF8-CBBFD8C58FEA}" type="presParOf" srcId="{10C52A73-CE19-4BE3-963E-1F43BBD74DA1}" destId="{CF4471D8-C953-4C93-B03B-11163075CF3B}" srcOrd="1" destOrd="0" presId="urn:microsoft.com/office/officeart/2005/8/layout/funnel1"/>
    <dgm:cxn modelId="{BD47E31E-3B45-4AAB-8F83-731206EADC04}" type="presParOf" srcId="{10C52A73-CE19-4BE3-963E-1F43BBD74DA1}" destId="{26669B5A-FBB3-4921-8F9D-86AF8A13D636}" srcOrd="2" destOrd="0" presId="urn:microsoft.com/office/officeart/2005/8/layout/funnel1"/>
    <dgm:cxn modelId="{2A11DD34-8B65-4C99-8BAD-135F23767110}" type="presParOf" srcId="{10C52A73-CE19-4BE3-963E-1F43BBD74DA1}" destId="{FBBB9217-A37C-42C6-92AB-0909AE981448}" srcOrd="3" destOrd="0" presId="urn:microsoft.com/office/officeart/2005/8/layout/funnel1"/>
    <dgm:cxn modelId="{9FB3FFA0-6980-4280-B7F8-816ADF5E0480}" type="presParOf" srcId="{10C52A73-CE19-4BE3-963E-1F43BBD74DA1}" destId="{30C07F6F-7294-45A6-B897-FAEC307FC132}" srcOrd="4" destOrd="0" presId="urn:microsoft.com/office/officeart/2005/8/layout/funnel1"/>
    <dgm:cxn modelId="{EE5B8A04-73D1-48CD-BF18-7C5E19D6C9DA}" type="presParOf" srcId="{10C52A73-CE19-4BE3-963E-1F43BBD74DA1}" destId="{FDBD0DF2-EBB2-4E0A-A4DD-EA67047010F9}" srcOrd="5" destOrd="0" presId="urn:microsoft.com/office/officeart/2005/8/layout/funnel1"/>
    <dgm:cxn modelId="{370E702A-E548-4059-9724-9CC3C8EB2C28}" type="presParOf" srcId="{10C52A73-CE19-4BE3-963E-1F43BBD74DA1}" destId="{9061B8E5-804A-46D4-9EBE-9078CA331A4C}"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83D6B5-27F4-466A-A620-A8F473BF770B}"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64E160C-E8A7-453A-B347-5358D3DE9C5A}">
      <dgm:prSet phldrT="[Text]" custT="1"/>
      <dgm:spPr/>
      <dgm:t>
        <a:bodyPr/>
        <a:lstStyle/>
        <a:p>
          <a:r>
            <a:rPr lang="en-US" sz="2400" dirty="0" smtClean="0"/>
            <a:t>MSM</a:t>
          </a:r>
          <a:endParaRPr lang="en-US" sz="2400" dirty="0"/>
        </a:p>
      </dgm:t>
    </dgm:pt>
    <dgm:pt modelId="{46F98424-9C9C-4BDA-97DC-83AD9BA9F692}" type="parTrans" cxnId="{2BCBFB20-EFA8-4C6D-8376-8EFAC77840B8}">
      <dgm:prSet/>
      <dgm:spPr/>
      <dgm:t>
        <a:bodyPr/>
        <a:lstStyle/>
        <a:p>
          <a:endParaRPr lang="en-US"/>
        </a:p>
      </dgm:t>
    </dgm:pt>
    <dgm:pt modelId="{B1C88649-B63A-4996-B228-6E2C97DFAC9D}" type="sibTrans" cxnId="{2BCBFB20-EFA8-4C6D-8376-8EFAC77840B8}">
      <dgm:prSet/>
      <dgm:spPr/>
      <dgm:t>
        <a:bodyPr/>
        <a:lstStyle/>
        <a:p>
          <a:endParaRPr lang="en-US"/>
        </a:p>
      </dgm:t>
    </dgm:pt>
    <dgm:pt modelId="{53B21DE0-ED5D-4D5F-BFBE-EDCCC9B78E16}">
      <dgm:prSet phldrT="[Text]" custT="1"/>
      <dgm:spPr/>
      <dgm:t>
        <a:bodyPr/>
        <a:lstStyle/>
        <a:p>
          <a:r>
            <a:rPr lang="en-US" sz="1400" b="1" dirty="0" smtClean="0"/>
            <a:t>Integrate lessons learned from MBA  revisions</a:t>
          </a:r>
          <a:endParaRPr lang="en-US" sz="1400" b="1" dirty="0"/>
        </a:p>
      </dgm:t>
    </dgm:pt>
    <dgm:pt modelId="{C61386F0-F099-4DCF-AD34-DA8A6287EA1D}" type="parTrans" cxnId="{A16192EF-1464-427E-B4CA-40162CBA4E0A}">
      <dgm:prSet/>
      <dgm:spPr/>
      <dgm:t>
        <a:bodyPr/>
        <a:lstStyle/>
        <a:p>
          <a:endParaRPr lang="en-US"/>
        </a:p>
      </dgm:t>
    </dgm:pt>
    <dgm:pt modelId="{E6C1BF2F-8597-403F-B319-D84E798EF92C}" type="sibTrans" cxnId="{A16192EF-1464-427E-B4CA-40162CBA4E0A}">
      <dgm:prSet/>
      <dgm:spPr/>
      <dgm:t>
        <a:bodyPr/>
        <a:lstStyle/>
        <a:p>
          <a:endParaRPr lang="en-US"/>
        </a:p>
      </dgm:t>
    </dgm:pt>
    <dgm:pt modelId="{D54642BA-5CE1-4AF8-869A-6BC65A3038E8}">
      <dgm:prSet phldrT="[Text]" custT="1"/>
      <dgm:spPr/>
      <dgm:t>
        <a:bodyPr/>
        <a:lstStyle/>
        <a:p>
          <a:r>
            <a:rPr lang="en-US" sz="1400" dirty="0" smtClean="0"/>
            <a:t>Addition of New Specialization Options </a:t>
          </a:r>
          <a:endParaRPr lang="en-US" sz="1400" dirty="0"/>
        </a:p>
      </dgm:t>
    </dgm:pt>
    <dgm:pt modelId="{7EF5A7F5-77F8-4C10-9355-EE3C186EB221}" type="parTrans" cxnId="{1D9892E3-A586-48FB-ABFE-B6E38C80B256}">
      <dgm:prSet/>
      <dgm:spPr/>
      <dgm:t>
        <a:bodyPr/>
        <a:lstStyle/>
        <a:p>
          <a:endParaRPr lang="en-US"/>
        </a:p>
      </dgm:t>
    </dgm:pt>
    <dgm:pt modelId="{B9BD1CAB-F9F4-4552-801A-1AAF1D25E8A9}" type="sibTrans" cxnId="{1D9892E3-A586-48FB-ABFE-B6E38C80B256}">
      <dgm:prSet/>
      <dgm:spPr/>
      <dgm:t>
        <a:bodyPr/>
        <a:lstStyle/>
        <a:p>
          <a:endParaRPr lang="en-US"/>
        </a:p>
      </dgm:t>
    </dgm:pt>
    <dgm:pt modelId="{CCFDFB01-E749-4582-9466-AE267877E749}">
      <dgm:prSet phldrT="[Text]"/>
      <dgm:spPr/>
      <dgm:t>
        <a:bodyPr/>
        <a:lstStyle/>
        <a:p>
          <a:r>
            <a:rPr lang="en-US" dirty="0" smtClean="0"/>
            <a:t>Measure Results – avoids the “build it and they will come syndrome”</a:t>
          </a:r>
          <a:endParaRPr lang="en-US" dirty="0"/>
        </a:p>
      </dgm:t>
    </dgm:pt>
    <dgm:pt modelId="{EF4639D4-9744-46FE-BE00-781EBE247608}" type="parTrans" cxnId="{F9A24810-C0EE-4EE6-BE1B-DCB73DB1F057}">
      <dgm:prSet/>
      <dgm:spPr/>
      <dgm:t>
        <a:bodyPr/>
        <a:lstStyle/>
        <a:p>
          <a:endParaRPr lang="en-US"/>
        </a:p>
      </dgm:t>
    </dgm:pt>
    <dgm:pt modelId="{B04DB7A9-ADE1-4890-B4D8-AB6F0331C948}" type="sibTrans" cxnId="{F9A24810-C0EE-4EE6-BE1B-DCB73DB1F057}">
      <dgm:prSet/>
      <dgm:spPr/>
      <dgm:t>
        <a:bodyPr/>
        <a:lstStyle/>
        <a:p>
          <a:endParaRPr lang="en-US"/>
        </a:p>
      </dgm:t>
    </dgm:pt>
    <dgm:pt modelId="{84C9D941-5E17-434B-B497-C11724AA16D4}" type="pres">
      <dgm:prSet presAssocID="{DC83D6B5-27F4-466A-A620-A8F473BF770B}" presName="Name0" presStyleCnt="0">
        <dgm:presLayoutVars>
          <dgm:chMax val="4"/>
          <dgm:resizeHandles val="exact"/>
        </dgm:presLayoutVars>
      </dgm:prSet>
      <dgm:spPr/>
      <dgm:t>
        <a:bodyPr/>
        <a:lstStyle/>
        <a:p>
          <a:endParaRPr lang="en-US"/>
        </a:p>
      </dgm:t>
    </dgm:pt>
    <dgm:pt modelId="{9CB59D47-C3CE-4FC2-9FFE-B6F2AE43E143}" type="pres">
      <dgm:prSet presAssocID="{DC83D6B5-27F4-466A-A620-A8F473BF770B}" presName="ellipse" presStyleLbl="trBgShp" presStyleIdx="0" presStyleCnt="1" custLinFactNeighborX="2317" custLinFactNeighborY="-5900"/>
      <dgm:spPr/>
    </dgm:pt>
    <dgm:pt modelId="{3E7E9698-DA9E-4752-8493-5D6C398DC276}" type="pres">
      <dgm:prSet presAssocID="{DC83D6B5-27F4-466A-A620-A8F473BF770B}" presName="arrow1" presStyleLbl="fgShp" presStyleIdx="0" presStyleCnt="1"/>
      <dgm:spPr/>
    </dgm:pt>
    <dgm:pt modelId="{FB53CC71-D756-4C5F-9E20-B85DEB0DB539}" type="pres">
      <dgm:prSet presAssocID="{DC83D6B5-27F4-466A-A620-A8F473BF770B}" presName="rectangle" presStyleLbl="revTx" presStyleIdx="0" presStyleCnt="1">
        <dgm:presLayoutVars>
          <dgm:bulletEnabled val="1"/>
        </dgm:presLayoutVars>
      </dgm:prSet>
      <dgm:spPr/>
      <dgm:t>
        <a:bodyPr/>
        <a:lstStyle/>
        <a:p>
          <a:endParaRPr lang="en-US"/>
        </a:p>
      </dgm:t>
    </dgm:pt>
    <dgm:pt modelId="{37FE09AF-1DB4-4A45-A6C5-DF412AA25B84}" type="pres">
      <dgm:prSet presAssocID="{53B21DE0-ED5D-4D5F-BFBE-EDCCC9B78E16}" presName="item1" presStyleLbl="node1" presStyleIdx="0" presStyleCnt="3">
        <dgm:presLayoutVars>
          <dgm:bulletEnabled val="1"/>
        </dgm:presLayoutVars>
      </dgm:prSet>
      <dgm:spPr/>
      <dgm:t>
        <a:bodyPr/>
        <a:lstStyle/>
        <a:p>
          <a:endParaRPr lang="en-US"/>
        </a:p>
      </dgm:t>
    </dgm:pt>
    <dgm:pt modelId="{4523FC0F-5619-4BB0-B110-8CD20A5A8805}" type="pres">
      <dgm:prSet presAssocID="{D54642BA-5CE1-4AF8-869A-6BC65A3038E8}" presName="item2" presStyleLbl="node1" presStyleIdx="1" presStyleCnt="3">
        <dgm:presLayoutVars>
          <dgm:bulletEnabled val="1"/>
        </dgm:presLayoutVars>
      </dgm:prSet>
      <dgm:spPr/>
      <dgm:t>
        <a:bodyPr/>
        <a:lstStyle/>
        <a:p>
          <a:endParaRPr lang="en-US"/>
        </a:p>
      </dgm:t>
    </dgm:pt>
    <dgm:pt modelId="{CFA6AB00-A352-4CCD-8CC3-F15976F3F9AF}" type="pres">
      <dgm:prSet presAssocID="{CCFDFB01-E749-4582-9466-AE267877E749}" presName="item3" presStyleLbl="node1" presStyleIdx="2" presStyleCnt="3" custLinFactNeighborX="8889" custLinFactNeighborY="-204">
        <dgm:presLayoutVars>
          <dgm:bulletEnabled val="1"/>
        </dgm:presLayoutVars>
      </dgm:prSet>
      <dgm:spPr/>
      <dgm:t>
        <a:bodyPr/>
        <a:lstStyle/>
        <a:p>
          <a:endParaRPr lang="en-US"/>
        </a:p>
      </dgm:t>
    </dgm:pt>
    <dgm:pt modelId="{CB292ECE-BE12-4B5E-825C-355D3EC3AC80}" type="pres">
      <dgm:prSet presAssocID="{DC83D6B5-27F4-466A-A620-A8F473BF770B}" presName="funnel" presStyleLbl="trAlignAcc1" presStyleIdx="0" presStyleCnt="1" custLinFactNeighborX="1512" custLinFactNeighborY="-2959"/>
      <dgm:spPr/>
    </dgm:pt>
  </dgm:ptLst>
  <dgm:cxnLst>
    <dgm:cxn modelId="{2BCBFB20-EFA8-4C6D-8376-8EFAC77840B8}" srcId="{DC83D6B5-27F4-466A-A620-A8F473BF770B}" destId="{764E160C-E8A7-453A-B347-5358D3DE9C5A}" srcOrd="0" destOrd="0" parTransId="{46F98424-9C9C-4BDA-97DC-83AD9BA9F692}" sibTransId="{B1C88649-B63A-4996-B228-6E2C97DFAC9D}"/>
    <dgm:cxn modelId="{5CA46E6B-3745-45DA-853D-E8E22C21318C}" type="presOf" srcId="{764E160C-E8A7-453A-B347-5358D3DE9C5A}" destId="{CFA6AB00-A352-4CCD-8CC3-F15976F3F9AF}" srcOrd="0" destOrd="0" presId="urn:microsoft.com/office/officeart/2005/8/layout/funnel1"/>
    <dgm:cxn modelId="{C88A529A-8BBB-471D-A5E6-2F4A00F50F27}" type="presOf" srcId="{53B21DE0-ED5D-4D5F-BFBE-EDCCC9B78E16}" destId="{4523FC0F-5619-4BB0-B110-8CD20A5A8805}" srcOrd="0" destOrd="0" presId="urn:microsoft.com/office/officeart/2005/8/layout/funnel1"/>
    <dgm:cxn modelId="{52C1D720-3F69-414B-A9CE-3757E3359FB3}" type="presOf" srcId="{DC83D6B5-27F4-466A-A620-A8F473BF770B}" destId="{84C9D941-5E17-434B-B497-C11724AA16D4}" srcOrd="0" destOrd="0" presId="urn:microsoft.com/office/officeart/2005/8/layout/funnel1"/>
    <dgm:cxn modelId="{A16192EF-1464-427E-B4CA-40162CBA4E0A}" srcId="{DC83D6B5-27F4-466A-A620-A8F473BF770B}" destId="{53B21DE0-ED5D-4D5F-BFBE-EDCCC9B78E16}" srcOrd="1" destOrd="0" parTransId="{C61386F0-F099-4DCF-AD34-DA8A6287EA1D}" sibTransId="{E6C1BF2F-8597-403F-B319-D84E798EF92C}"/>
    <dgm:cxn modelId="{1D9892E3-A586-48FB-ABFE-B6E38C80B256}" srcId="{DC83D6B5-27F4-466A-A620-A8F473BF770B}" destId="{D54642BA-5CE1-4AF8-869A-6BC65A3038E8}" srcOrd="2" destOrd="0" parTransId="{7EF5A7F5-77F8-4C10-9355-EE3C186EB221}" sibTransId="{B9BD1CAB-F9F4-4552-801A-1AAF1D25E8A9}"/>
    <dgm:cxn modelId="{45A4D95D-FCE0-49F1-BC20-FC2165296F11}" type="presOf" srcId="{D54642BA-5CE1-4AF8-869A-6BC65A3038E8}" destId="{37FE09AF-1DB4-4A45-A6C5-DF412AA25B84}" srcOrd="0" destOrd="0" presId="urn:microsoft.com/office/officeart/2005/8/layout/funnel1"/>
    <dgm:cxn modelId="{57CEA9B5-F421-418F-BC9C-1670BADFD125}" type="presOf" srcId="{CCFDFB01-E749-4582-9466-AE267877E749}" destId="{FB53CC71-D756-4C5F-9E20-B85DEB0DB539}" srcOrd="0" destOrd="0" presId="urn:microsoft.com/office/officeart/2005/8/layout/funnel1"/>
    <dgm:cxn modelId="{F9A24810-C0EE-4EE6-BE1B-DCB73DB1F057}" srcId="{DC83D6B5-27F4-466A-A620-A8F473BF770B}" destId="{CCFDFB01-E749-4582-9466-AE267877E749}" srcOrd="3" destOrd="0" parTransId="{EF4639D4-9744-46FE-BE00-781EBE247608}" sibTransId="{B04DB7A9-ADE1-4890-B4D8-AB6F0331C948}"/>
    <dgm:cxn modelId="{A465FCE0-4C76-4DD6-8411-7E8430A9D819}" type="presParOf" srcId="{84C9D941-5E17-434B-B497-C11724AA16D4}" destId="{9CB59D47-C3CE-4FC2-9FFE-B6F2AE43E143}" srcOrd="0" destOrd="0" presId="urn:microsoft.com/office/officeart/2005/8/layout/funnel1"/>
    <dgm:cxn modelId="{1C1F0DE8-6AE9-41BA-A8F7-16F7F9618C93}" type="presParOf" srcId="{84C9D941-5E17-434B-B497-C11724AA16D4}" destId="{3E7E9698-DA9E-4752-8493-5D6C398DC276}" srcOrd="1" destOrd="0" presId="urn:microsoft.com/office/officeart/2005/8/layout/funnel1"/>
    <dgm:cxn modelId="{EF0DBD84-81B6-44AC-9C61-946C7693C57D}" type="presParOf" srcId="{84C9D941-5E17-434B-B497-C11724AA16D4}" destId="{FB53CC71-D756-4C5F-9E20-B85DEB0DB539}" srcOrd="2" destOrd="0" presId="urn:microsoft.com/office/officeart/2005/8/layout/funnel1"/>
    <dgm:cxn modelId="{8686B11D-05D1-400D-AFD2-4A9A50C124DC}" type="presParOf" srcId="{84C9D941-5E17-434B-B497-C11724AA16D4}" destId="{37FE09AF-1DB4-4A45-A6C5-DF412AA25B84}" srcOrd="3" destOrd="0" presId="urn:microsoft.com/office/officeart/2005/8/layout/funnel1"/>
    <dgm:cxn modelId="{D98EBA49-A325-4EDB-8D5B-ABAFC5EF2F30}" type="presParOf" srcId="{84C9D941-5E17-434B-B497-C11724AA16D4}" destId="{4523FC0F-5619-4BB0-B110-8CD20A5A8805}" srcOrd="4" destOrd="0" presId="urn:microsoft.com/office/officeart/2005/8/layout/funnel1"/>
    <dgm:cxn modelId="{25420D12-106C-43F7-A592-8F0B730546F6}" type="presParOf" srcId="{84C9D941-5E17-434B-B497-C11724AA16D4}" destId="{CFA6AB00-A352-4CCD-8CC3-F15976F3F9AF}" srcOrd="5" destOrd="0" presId="urn:microsoft.com/office/officeart/2005/8/layout/funnel1"/>
    <dgm:cxn modelId="{74CA2B0B-1F1A-43E3-8D0E-0E78B06BE95C}" type="presParOf" srcId="{84C9D941-5E17-434B-B497-C11724AA16D4}" destId="{CB292ECE-BE12-4B5E-825C-355D3EC3AC80}"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B0F9F6-D3E1-4B3C-B51B-DF3B23B7BCB5}">
      <dsp:nvSpPr>
        <dsp:cNvPr id="0" name=""/>
        <dsp:cNvSpPr/>
      </dsp:nvSpPr>
      <dsp:spPr>
        <a:xfrm>
          <a:off x="20652" y="245666"/>
          <a:ext cx="7121495" cy="1037161"/>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4649" numCol="1" spcCol="1270" anchor="ctr" anchorCtr="0">
          <a:noAutofit/>
        </a:bodyPr>
        <a:lstStyle/>
        <a:p>
          <a:pPr lvl="0" algn="l" defTabSz="889000">
            <a:lnSpc>
              <a:spcPct val="90000"/>
            </a:lnSpc>
            <a:spcBef>
              <a:spcPct val="0"/>
            </a:spcBef>
            <a:spcAft>
              <a:spcPct val="35000"/>
            </a:spcAft>
          </a:pPr>
          <a:r>
            <a:rPr lang="en-US" sz="2000" kern="1200" dirty="0" smtClean="0"/>
            <a:t>SUCCEED</a:t>
          </a:r>
          <a:endParaRPr lang="en-US" sz="2000" kern="1200" dirty="0"/>
        </a:p>
      </dsp:txBody>
      <dsp:txXfrm>
        <a:off x="20652" y="245666"/>
        <a:ext cx="7121495" cy="1037161"/>
      </dsp:txXfrm>
    </dsp:sp>
    <dsp:sp modelId="{53311062-D902-48EA-89F1-635A4ACDB3C6}">
      <dsp:nvSpPr>
        <dsp:cNvPr id="0" name=""/>
        <dsp:cNvSpPr/>
      </dsp:nvSpPr>
      <dsp:spPr>
        <a:xfrm>
          <a:off x="20652" y="1045467"/>
          <a:ext cx="2193420" cy="1997954"/>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Common Competency Platform</a:t>
          </a:r>
          <a:endParaRPr lang="en-US" sz="2000" kern="1200" dirty="0"/>
        </a:p>
        <a:p>
          <a:pPr lvl="0" algn="l" defTabSz="889000">
            <a:lnSpc>
              <a:spcPct val="90000"/>
            </a:lnSpc>
            <a:spcBef>
              <a:spcPct val="0"/>
            </a:spcBef>
            <a:spcAft>
              <a:spcPct val="35000"/>
            </a:spcAft>
          </a:pPr>
          <a:r>
            <a:rPr lang="en-US" sz="2000" kern="1200" dirty="0" smtClean="0"/>
            <a:t>On-boarding weekend</a:t>
          </a:r>
          <a:endParaRPr lang="en-US" sz="2000" kern="1200" dirty="0"/>
        </a:p>
      </dsp:txBody>
      <dsp:txXfrm>
        <a:off x="20652" y="1045467"/>
        <a:ext cx="2193420" cy="1997954"/>
      </dsp:txXfrm>
    </dsp:sp>
    <dsp:sp modelId="{E29DC162-AD0D-4573-8A41-818775FFBB36}">
      <dsp:nvSpPr>
        <dsp:cNvPr id="0" name=""/>
        <dsp:cNvSpPr/>
      </dsp:nvSpPr>
      <dsp:spPr>
        <a:xfrm>
          <a:off x="2214072" y="476251"/>
          <a:ext cx="4928074" cy="1267431"/>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64649" numCol="1" spcCol="1270" anchor="ctr" anchorCtr="0">
          <a:noAutofit/>
        </a:bodyPr>
        <a:lstStyle/>
        <a:p>
          <a:pPr lvl="0" algn="l" defTabSz="622300">
            <a:lnSpc>
              <a:spcPct val="90000"/>
            </a:lnSpc>
            <a:spcBef>
              <a:spcPct val="0"/>
            </a:spcBef>
            <a:spcAft>
              <a:spcPct val="35000"/>
            </a:spcAft>
          </a:pPr>
          <a:r>
            <a:rPr lang="en-US" sz="1400" kern="1200" dirty="0" smtClean="0"/>
            <a:t>Hyper Accelerated Format</a:t>
          </a:r>
        </a:p>
        <a:p>
          <a:pPr lvl="0" algn="l" defTabSz="622300">
            <a:lnSpc>
              <a:spcPct val="90000"/>
            </a:lnSpc>
            <a:spcBef>
              <a:spcPct val="0"/>
            </a:spcBef>
            <a:spcAft>
              <a:spcPct val="35000"/>
            </a:spcAft>
          </a:pPr>
          <a:r>
            <a:rPr lang="en-US" sz="1400" kern="1200" dirty="0" smtClean="0"/>
            <a:t>Common Curriculum  Platform Courses</a:t>
          </a:r>
          <a:endParaRPr lang="en-US" sz="1400" kern="1200" dirty="0"/>
        </a:p>
      </dsp:txBody>
      <dsp:txXfrm>
        <a:off x="2214072" y="476251"/>
        <a:ext cx="4928074" cy="1267431"/>
      </dsp:txXfrm>
    </dsp:sp>
    <dsp:sp modelId="{B23B9624-3628-4195-8A90-D4717DCDCE9B}">
      <dsp:nvSpPr>
        <dsp:cNvPr id="0" name=""/>
        <dsp:cNvSpPr/>
      </dsp:nvSpPr>
      <dsp:spPr>
        <a:xfrm>
          <a:off x="2214072" y="1391187"/>
          <a:ext cx="2193420" cy="1997954"/>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dirty="0" smtClean="0"/>
            <a:t>Management and Leadership: Key Similarities, Desirable Differences </a:t>
          </a:r>
          <a:endParaRPr lang="en-US" sz="1100" kern="1200" dirty="0"/>
        </a:p>
        <a:p>
          <a:pPr lvl="0" algn="l" defTabSz="488950">
            <a:lnSpc>
              <a:spcPct val="90000"/>
            </a:lnSpc>
            <a:spcBef>
              <a:spcPct val="0"/>
            </a:spcBef>
            <a:spcAft>
              <a:spcPct val="35000"/>
            </a:spcAft>
          </a:pPr>
          <a:r>
            <a:rPr lang="en-US" sz="1100" b="1" kern="1200" dirty="0" smtClean="0"/>
            <a:t>Contemporary Financial Analysis </a:t>
          </a:r>
          <a:endParaRPr lang="en-US" sz="1100" b="1" kern="1200" dirty="0"/>
        </a:p>
        <a:p>
          <a:pPr lvl="0" algn="l" defTabSz="488950">
            <a:lnSpc>
              <a:spcPct val="90000"/>
            </a:lnSpc>
            <a:spcBef>
              <a:spcPct val="0"/>
            </a:spcBef>
            <a:spcAft>
              <a:spcPct val="35000"/>
            </a:spcAft>
          </a:pPr>
          <a:r>
            <a:rPr lang="en-US" sz="1100" b="1" kern="1200" dirty="0" smtClean="0"/>
            <a:t>Understanding and Unleashing Creativity</a:t>
          </a:r>
          <a:endParaRPr lang="en-US" sz="1100" b="1" kern="1200" dirty="0"/>
        </a:p>
        <a:p>
          <a:pPr lvl="0" algn="l" defTabSz="488950">
            <a:lnSpc>
              <a:spcPct val="90000"/>
            </a:lnSpc>
            <a:spcBef>
              <a:spcPct val="0"/>
            </a:spcBef>
            <a:spcAft>
              <a:spcPct val="35000"/>
            </a:spcAft>
          </a:pPr>
          <a:r>
            <a:rPr lang="en-US" sz="1100" b="1" kern="1200" dirty="0" smtClean="0"/>
            <a:t>Business Endurance Principles</a:t>
          </a:r>
          <a:endParaRPr lang="en-US" sz="1100" b="1" kern="1200" dirty="0"/>
        </a:p>
        <a:p>
          <a:pPr lvl="0" algn="l" defTabSz="488950">
            <a:lnSpc>
              <a:spcPct val="90000"/>
            </a:lnSpc>
            <a:spcBef>
              <a:spcPct val="0"/>
            </a:spcBef>
            <a:spcAft>
              <a:spcPct val="35000"/>
            </a:spcAft>
          </a:pPr>
          <a:r>
            <a:rPr lang="en-US" sz="1100" b="1" kern="1200" dirty="0" smtClean="0"/>
            <a:t>Personal and Professional Ethics</a:t>
          </a:r>
          <a:endParaRPr lang="en-US" sz="1100" b="1" kern="1200" dirty="0"/>
        </a:p>
      </dsp:txBody>
      <dsp:txXfrm>
        <a:off x="2214072" y="1391187"/>
        <a:ext cx="2193420" cy="1997954"/>
      </dsp:txXfrm>
    </dsp:sp>
    <dsp:sp modelId="{E89198AB-6F25-4F0C-9C0B-3E4DB8B5AB53}">
      <dsp:nvSpPr>
        <dsp:cNvPr id="0" name=""/>
        <dsp:cNvSpPr/>
      </dsp:nvSpPr>
      <dsp:spPr>
        <a:xfrm>
          <a:off x="4407493" y="1122167"/>
          <a:ext cx="2734654" cy="667039"/>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4649" numCol="1" spcCol="1270" anchor="ctr" anchorCtr="0">
          <a:noAutofit/>
        </a:bodyPr>
        <a:lstStyle/>
        <a:p>
          <a:pPr lvl="0" algn="l" defTabSz="889000">
            <a:lnSpc>
              <a:spcPct val="90000"/>
            </a:lnSpc>
            <a:spcBef>
              <a:spcPct val="0"/>
            </a:spcBef>
            <a:spcAft>
              <a:spcPct val="35000"/>
            </a:spcAft>
          </a:pPr>
          <a:r>
            <a:rPr lang="en-US" sz="2000" kern="1200" dirty="0" smtClean="0"/>
            <a:t>Differentiation</a:t>
          </a:r>
          <a:endParaRPr lang="en-US" sz="2000" kern="1200" dirty="0"/>
        </a:p>
      </dsp:txBody>
      <dsp:txXfrm>
        <a:off x="4407493" y="1122167"/>
        <a:ext cx="2734654" cy="667039"/>
      </dsp:txXfrm>
    </dsp:sp>
    <dsp:sp modelId="{F22AC37C-9240-48DE-88CD-E75DE1AA3ADC}">
      <dsp:nvSpPr>
        <dsp:cNvPr id="0" name=""/>
        <dsp:cNvSpPr/>
      </dsp:nvSpPr>
      <dsp:spPr>
        <a:xfrm>
          <a:off x="4419590" y="1619257"/>
          <a:ext cx="2250383" cy="1968714"/>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4 </a:t>
          </a:r>
          <a:r>
            <a:rPr lang="en-US" sz="1400" kern="1200" dirty="0" smtClean="0"/>
            <a:t>Course/Delivery Options to Complete/Specialize</a:t>
          </a:r>
          <a:endParaRPr lang="en-US" sz="2400" kern="1200" dirty="0"/>
        </a:p>
      </dsp:txBody>
      <dsp:txXfrm>
        <a:off x="4419590" y="1619257"/>
        <a:ext cx="2250383" cy="19687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BE57C4-18AB-4636-82F5-C28F20F9B2F2}">
      <dsp:nvSpPr>
        <dsp:cNvPr id="0" name=""/>
        <dsp:cNvSpPr/>
      </dsp:nvSpPr>
      <dsp:spPr>
        <a:xfrm>
          <a:off x="2135997" y="160521"/>
          <a:ext cx="3185725" cy="110636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471D8-C953-4C93-B03B-11163075CF3B}">
      <dsp:nvSpPr>
        <dsp:cNvPr id="0" name=""/>
        <dsp:cNvSpPr/>
      </dsp:nvSpPr>
      <dsp:spPr>
        <a:xfrm>
          <a:off x="3425105" y="2869622"/>
          <a:ext cx="617388" cy="395128"/>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6669B5A-FBB3-4921-8F9D-86AF8A13D636}">
      <dsp:nvSpPr>
        <dsp:cNvPr id="0" name=""/>
        <dsp:cNvSpPr/>
      </dsp:nvSpPr>
      <dsp:spPr>
        <a:xfrm>
          <a:off x="2252067" y="3185725"/>
          <a:ext cx="2963466" cy="74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Measure results – Avoids the “all or nothing” syndrome</a:t>
          </a:r>
          <a:endParaRPr lang="en-US" sz="1700" kern="1200" dirty="0"/>
        </a:p>
      </dsp:txBody>
      <dsp:txXfrm>
        <a:off x="2252067" y="3185725"/>
        <a:ext cx="2963466" cy="740866"/>
      </dsp:txXfrm>
    </dsp:sp>
    <dsp:sp modelId="{FBBB9217-A37C-42C6-92AB-0909AE981448}">
      <dsp:nvSpPr>
        <dsp:cNvPr id="0" name=""/>
        <dsp:cNvSpPr/>
      </dsp:nvSpPr>
      <dsp:spPr>
        <a:xfrm>
          <a:off x="3294219" y="1352328"/>
          <a:ext cx="1111299" cy="11112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Addition of  New Course Options</a:t>
          </a:r>
          <a:endParaRPr lang="en-US" sz="1300" kern="1200" dirty="0"/>
        </a:p>
      </dsp:txBody>
      <dsp:txXfrm>
        <a:off x="3294219" y="1352328"/>
        <a:ext cx="1111299" cy="1111299"/>
      </dsp:txXfrm>
    </dsp:sp>
    <dsp:sp modelId="{30C07F6F-7294-45A6-B897-FAEC307FC132}">
      <dsp:nvSpPr>
        <dsp:cNvPr id="0" name=""/>
        <dsp:cNvSpPr/>
      </dsp:nvSpPr>
      <dsp:spPr>
        <a:xfrm>
          <a:off x="2499022" y="518606"/>
          <a:ext cx="1111299" cy="11112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Use of </a:t>
          </a:r>
        </a:p>
        <a:p>
          <a:pPr lvl="0" algn="ctr" defTabSz="577850">
            <a:lnSpc>
              <a:spcPct val="90000"/>
            </a:lnSpc>
            <a:spcBef>
              <a:spcPct val="0"/>
            </a:spcBef>
            <a:spcAft>
              <a:spcPct val="35000"/>
            </a:spcAft>
          </a:pPr>
          <a:r>
            <a:rPr lang="en-US" sz="1300" kern="1200" dirty="0" smtClean="0"/>
            <a:t>e-textbooks</a:t>
          </a:r>
          <a:endParaRPr lang="en-US" sz="1300" kern="1200" dirty="0"/>
        </a:p>
      </dsp:txBody>
      <dsp:txXfrm>
        <a:off x="2499022" y="518606"/>
        <a:ext cx="1111299" cy="1111299"/>
      </dsp:txXfrm>
    </dsp:sp>
    <dsp:sp modelId="{FDBD0DF2-EBB2-4E0A-A4DD-EA67047010F9}">
      <dsp:nvSpPr>
        <dsp:cNvPr id="0" name=""/>
        <dsp:cNvSpPr/>
      </dsp:nvSpPr>
      <dsp:spPr>
        <a:xfrm>
          <a:off x="3635017" y="249918"/>
          <a:ext cx="1111299" cy="11112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MBA options </a:t>
          </a:r>
        </a:p>
        <a:p>
          <a:pPr lvl="0" algn="ctr" defTabSz="577850">
            <a:lnSpc>
              <a:spcPct val="90000"/>
            </a:lnSpc>
            <a:spcBef>
              <a:spcPct val="0"/>
            </a:spcBef>
            <a:spcAft>
              <a:spcPct val="35000"/>
            </a:spcAft>
          </a:pPr>
          <a:r>
            <a:rPr lang="en-US" sz="1300" kern="1200" dirty="0" smtClean="0"/>
            <a:t>1 -3</a:t>
          </a:r>
          <a:endParaRPr lang="en-US" sz="1300" kern="1200" dirty="0"/>
        </a:p>
      </dsp:txBody>
      <dsp:txXfrm>
        <a:off x="3635017" y="249918"/>
        <a:ext cx="1111299" cy="1111299"/>
      </dsp:txXfrm>
    </dsp:sp>
    <dsp:sp modelId="{9061B8E5-804A-46D4-9EBE-9078CA331A4C}">
      <dsp:nvSpPr>
        <dsp:cNvPr id="0" name=""/>
        <dsp:cNvSpPr/>
      </dsp:nvSpPr>
      <dsp:spPr>
        <a:xfrm>
          <a:off x="1981186" y="19053"/>
          <a:ext cx="3457377" cy="276590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B59D47-C3CE-4FC2-9FFE-B6F2AE43E143}">
      <dsp:nvSpPr>
        <dsp:cNvPr id="0" name=""/>
        <dsp:cNvSpPr/>
      </dsp:nvSpPr>
      <dsp:spPr>
        <a:xfrm>
          <a:off x="2209811" y="95245"/>
          <a:ext cx="3185725" cy="110636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7E9698-DA9E-4752-8493-5D6C398DC276}">
      <dsp:nvSpPr>
        <dsp:cNvPr id="0" name=""/>
        <dsp:cNvSpPr/>
      </dsp:nvSpPr>
      <dsp:spPr>
        <a:xfrm>
          <a:off x="3425105" y="2869622"/>
          <a:ext cx="617388" cy="395128"/>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53CC71-D756-4C5F-9E20-B85DEB0DB539}">
      <dsp:nvSpPr>
        <dsp:cNvPr id="0" name=""/>
        <dsp:cNvSpPr/>
      </dsp:nvSpPr>
      <dsp:spPr>
        <a:xfrm>
          <a:off x="2252067" y="3185725"/>
          <a:ext cx="2963466" cy="74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Measure Results – avoids the “build it and they will come syndrome”</a:t>
          </a:r>
          <a:endParaRPr lang="en-US" sz="1400" kern="1200" dirty="0"/>
        </a:p>
      </dsp:txBody>
      <dsp:txXfrm>
        <a:off x="2252067" y="3185725"/>
        <a:ext cx="2963466" cy="740866"/>
      </dsp:txXfrm>
    </dsp:sp>
    <dsp:sp modelId="{37FE09AF-1DB4-4A45-A6C5-DF412AA25B84}">
      <dsp:nvSpPr>
        <dsp:cNvPr id="0" name=""/>
        <dsp:cNvSpPr/>
      </dsp:nvSpPr>
      <dsp:spPr>
        <a:xfrm>
          <a:off x="3294219" y="1352328"/>
          <a:ext cx="1111299" cy="11112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Addition of New Specialization Options </a:t>
          </a:r>
          <a:endParaRPr lang="en-US" sz="1400" kern="1200" dirty="0"/>
        </a:p>
      </dsp:txBody>
      <dsp:txXfrm>
        <a:off x="3294219" y="1352328"/>
        <a:ext cx="1111299" cy="1111299"/>
      </dsp:txXfrm>
    </dsp:sp>
    <dsp:sp modelId="{4523FC0F-5619-4BB0-B110-8CD20A5A8805}">
      <dsp:nvSpPr>
        <dsp:cNvPr id="0" name=""/>
        <dsp:cNvSpPr/>
      </dsp:nvSpPr>
      <dsp:spPr>
        <a:xfrm>
          <a:off x="2499022" y="518606"/>
          <a:ext cx="1111299" cy="11112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Integrate lessons learned from MBA  revisions</a:t>
          </a:r>
          <a:endParaRPr lang="en-US" sz="1400" b="1" kern="1200" dirty="0"/>
        </a:p>
      </dsp:txBody>
      <dsp:txXfrm>
        <a:off x="2499022" y="518606"/>
        <a:ext cx="1111299" cy="1111299"/>
      </dsp:txXfrm>
    </dsp:sp>
    <dsp:sp modelId="{CFA6AB00-A352-4CCD-8CC3-F15976F3F9AF}">
      <dsp:nvSpPr>
        <dsp:cNvPr id="0" name=""/>
        <dsp:cNvSpPr/>
      </dsp:nvSpPr>
      <dsp:spPr>
        <a:xfrm>
          <a:off x="3733801" y="247651"/>
          <a:ext cx="1111299" cy="11112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MSM</a:t>
          </a:r>
          <a:endParaRPr lang="en-US" sz="2400" kern="1200" dirty="0"/>
        </a:p>
      </dsp:txBody>
      <dsp:txXfrm>
        <a:off x="3733801" y="247651"/>
        <a:ext cx="1111299" cy="1111299"/>
      </dsp:txXfrm>
    </dsp:sp>
    <dsp:sp modelId="{CB292ECE-BE12-4B5E-825C-355D3EC3AC80}">
      <dsp:nvSpPr>
        <dsp:cNvPr id="0" name=""/>
        <dsp:cNvSpPr/>
      </dsp:nvSpPr>
      <dsp:spPr>
        <a:xfrm>
          <a:off x="2057387" y="0"/>
          <a:ext cx="3457377" cy="276590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FEFDD16B-7CC6-428F-837A-742C80463B6A}" type="datetimeFigureOut">
              <a:rPr lang="en-US" smtClean="0"/>
              <a:pPr/>
              <a:t>10/19/2014</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6B303664-333B-4728-B526-3A71CC3B6C7C}" type="slidenum">
              <a:rPr lang="en-US" smtClean="0"/>
              <a:pPr/>
              <a:t>‹#›</a:t>
            </a:fld>
            <a:endParaRPr lang="en-US" dirty="0"/>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DD16B-7CC6-428F-837A-742C80463B6A}" type="datetimeFigureOut">
              <a:rPr lang="en-US" smtClean="0"/>
              <a:pPr/>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303664-333B-4728-B526-3A71CC3B6C7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DD16B-7CC6-428F-837A-742C80463B6A}" type="datetimeFigureOut">
              <a:rPr lang="en-US" smtClean="0"/>
              <a:pPr/>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303664-333B-4728-B526-3A71CC3B6C7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DD16B-7CC6-428F-837A-742C80463B6A}" type="datetimeFigureOut">
              <a:rPr lang="en-US" smtClean="0"/>
              <a:pPr/>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303664-333B-4728-B526-3A71CC3B6C7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DD16B-7CC6-428F-837A-742C80463B6A}" type="datetimeFigureOut">
              <a:rPr lang="en-US" smtClean="0"/>
              <a:pPr/>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303664-333B-4728-B526-3A71CC3B6C7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EFDD16B-7CC6-428F-837A-742C80463B6A}" type="datetimeFigureOut">
              <a:rPr lang="en-US" smtClean="0"/>
              <a:pPr/>
              <a:t>10/19/2014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303664-333B-4728-B526-3A71CC3B6C7C}" type="slidenum">
              <a:rPr lang="en-US" smtClean="0"/>
              <a:pPr/>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EFDD16B-7CC6-428F-837A-742C80463B6A}" type="datetimeFigureOut">
              <a:rPr lang="en-US" smtClean="0"/>
              <a:pPr/>
              <a:t>10/19/2014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303664-333B-4728-B526-3A71CC3B6C7C}" type="slidenum">
              <a:rPr lang="en-US" smtClean="0"/>
              <a:pPr/>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FDD16B-7CC6-428F-837A-742C80463B6A}" type="datetimeFigureOut">
              <a:rPr lang="en-US" smtClean="0"/>
              <a:pPr/>
              <a:t>10/19/2014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303664-333B-4728-B526-3A71CC3B6C7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DD16B-7CC6-428F-837A-742C80463B6A}" type="datetimeFigureOut">
              <a:rPr lang="en-US" smtClean="0"/>
              <a:pPr/>
              <a:t>10/19/2014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303664-333B-4728-B526-3A71CC3B6C7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DD16B-7CC6-428F-837A-742C80463B6A}" type="datetimeFigureOut">
              <a:rPr lang="en-US" smtClean="0"/>
              <a:pPr/>
              <a:t>10/19/2014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303664-333B-4728-B526-3A71CC3B6C7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DD16B-7CC6-428F-837A-742C80463B6A}" type="datetimeFigureOut">
              <a:rPr lang="en-US" smtClean="0"/>
              <a:pPr/>
              <a:t>10/19/2014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303664-333B-4728-B526-3A71CC3B6C7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FEFDD16B-7CC6-428F-837A-742C80463B6A}" type="datetimeFigureOut">
              <a:rPr lang="en-US" smtClean="0"/>
              <a:pPr/>
              <a:t>10/19/2014</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6B303664-333B-4728-B526-3A71CC3B6C7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ocw.mit.edu/courses/" TargetMode="External"/><Relationship Id="rId2" Type="http://schemas.openxmlformats.org/officeDocument/2006/relationships/hyperlink" Target="http://training.fema.gov/is/crslist.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ata.worldbank.org/indicator/AG.LND.AGRI.ZS/countries/1W?display=graph" TargetMode="External"/><Relationship Id="rId2" Type="http://schemas.openxmlformats.org/officeDocument/2006/relationships/hyperlink" Target="http://data.worldbank.org/indicator/SP.RUR.TOTL.ZS/countries/1W?display=grap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270732" y="3373145"/>
            <a:ext cx="4847038" cy="1599722"/>
          </a:xfrm>
        </p:spPr>
        <p:txBody>
          <a:bodyPr/>
          <a:lstStyle/>
          <a:p>
            <a:r>
              <a:rPr lang="en-US" sz="3200" dirty="0" smtClean="0"/>
              <a:t>Renewing and Extending the Value of the </a:t>
            </a:r>
            <a:r>
              <a:rPr lang="en-US" sz="2800" dirty="0" smtClean="0"/>
              <a:t>EOU Masters in Business </a:t>
            </a:r>
            <a:br>
              <a:rPr lang="en-US" sz="2800" dirty="0" smtClean="0"/>
            </a:br>
            <a:r>
              <a:rPr lang="en-US" sz="2800" dirty="0" smtClean="0"/>
              <a:t>Program</a:t>
            </a:r>
            <a:endParaRPr lang="en-US" sz="2800" dirty="0"/>
          </a:p>
        </p:txBody>
      </p:sp>
      <p:sp>
        <p:nvSpPr>
          <p:cNvPr id="3" name="Subtitle 2"/>
          <p:cNvSpPr>
            <a:spLocks noGrp="1"/>
          </p:cNvSpPr>
          <p:nvPr>
            <p:ph type="subTitle" idx="1"/>
          </p:nvPr>
        </p:nvSpPr>
        <p:spPr>
          <a:xfrm rot="360000">
            <a:off x="3174528" y="5262468"/>
            <a:ext cx="4836456" cy="543932"/>
          </a:xfrm>
        </p:spPr>
        <p:txBody>
          <a:bodyPr>
            <a:normAutofit fontScale="70000" lnSpcReduction="20000"/>
          </a:bodyPr>
          <a:lstStyle/>
          <a:p>
            <a:r>
              <a:rPr lang="en-US" sz="2000" dirty="0" smtClean="0"/>
              <a:t>A Prototype Proposal to Increase Value Added Academic Products and Services of a Rural University</a:t>
            </a:r>
            <a:r>
              <a:rPr lang="en-US" dirty="0" smtClean="0"/>
              <a:t>: G. Keller</a:t>
            </a:r>
            <a:endParaRPr lang="en-US" dirty="0"/>
          </a:p>
        </p:txBody>
      </p:sp>
      <p:pic>
        <p:nvPicPr>
          <p:cNvPr id="5" name="Picture 4" descr="C:\Users\gjkeller\Desktop\EOU\EOU Logo.gi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4648200"/>
            <a:ext cx="1504950" cy="641289"/>
          </a:xfrm>
          <a:prstGeom prst="rect">
            <a:avLst/>
          </a:prstGeom>
          <a:noFill/>
          <a:ln>
            <a:noFill/>
          </a:ln>
        </p:spPr>
      </p:pic>
      <p:sp>
        <p:nvSpPr>
          <p:cNvPr id="6" name="Title 2"/>
          <p:cNvSpPr txBox="1">
            <a:spLocks/>
          </p:cNvSpPr>
          <p:nvPr/>
        </p:nvSpPr>
        <p:spPr>
          <a:xfrm>
            <a:off x="0" y="533400"/>
            <a:ext cx="5638800" cy="1197746"/>
          </a:xfrm>
          <a:prstGeom prst="rect">
            <a:avLst/>
          </a:prstGeom>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effectLst>
                  <a:outerShdw blurRad="63500" sx="102000" sy="102000" algn="ctr" rotWithShape="0">
                    <a:srgbClr val="FFFFFF">
                      <a:alpha val="40000"/>
                    </a:srgbClr>
                  </a:outerShdw>
                </a:effectLst>
                <a:uLnTx/>
                <a:uFillTx/>
                <a:latin typeface="+mj-lt"/>
                <a:ea typeface="+mj-ea"/>
                <a:cs typeface="+mj-cs"/>
              </a:rPr>
              <a:t>Created by: Gary Keller, Ph.D. Professor</a:t>
            </a:r>
            <a:br>
              <a:rPr kumimoji="0" lang="en-US" sz="1600" b="0" i="0" u="none" strike="noStrike" kern="1200" cap="none" spc="0" normalizeH="0" baseline="0" noProof="0" dirty="0" smtClean="0">
                <a:ln>
                  <a:noFill/>
                </a:ln>
                <a:effectLst>
                  <a:outerShdw blurRad="63500" sx="102000" sy="102000" algn="ctr" rotWithShape="0">
                    <a:srgbClr val="FFFFFF">
                      <a:alpha val="40000"/>
                    </a:srgbClr>
                  </a:outerShdw>
                </a:effectLst>
                <a:uLnTx/>
                <a:uFillTx/>
                <a:latin typeface="+mj-lt"/>
                <a:ea typeface="+mj-ea"/>
                <a:cs typeface="+mj-cs"/>
              </a:rPr>
            </a:br>
            <a:r>
              <a:rPr kumimoji="0" lang="en-US" sz="1600" b="0" i="0" u="none" strike="noStrike" kern="1200" cap="none" spc="0" normalizeH="0" baseline="0" noProof="0" dirty="0" smtClean="0">
                <a:ln>
                  <a:noFill/>
                </a:ln>
                <a:effectLst>
                  <a:outerShdw blurRad="63500" sx="102000" sy="102000" algn="ctr" rotWithShape="0">
                    <a:srgbClr val="FFFFFF">
                      <a:alpha val="40000"/>
                    </a:srgbClr>
                  </a:outerShdw>
                </a:effectLst>
                <a:uLnTx/>
                <a:uFillTx/>
                <a:latin typeface="+mj-lt"/>
                <a:ea typeface="+mj-ea"/>
                <a:cs typeface="+mj-cs"/>
              </a:rPr>
              <a:t>College of Business</a:t>
            </a:r>
            <a:br>
              <a:rPr kumimoji="0" lang="en-US" sz="1600" b="0" i="0" u="none" strike="noStrike" kern="1200" cap="none" spc="0" normalizeH="0" baseline="0" noProof="0" dirty="0" smtClean="0">
                <a:ln>
                  <a:noFill/>
                </a:ln>
                <a:effectLst>
                  <a:outerShdw blurRad="63500" sx="102000" sy="102000" algn="ctr" rotWithShape="0">
                    <a:srgbClr val="FFFFFF">
                      <a:alpha val="40000"/>
                    </a:srgbClr>
                  </a:outerShdw>
                </a:effectLst>
                <a:uLnTx/>
                <a:uFillTx/>
                <a:latin typeface="+mj-lt"/>
                <a:ea typeface="+mj-ea"/>
                <a:cs typeface="+mj-cs"/>
              </a:rPr>
            </a:br>
            <a:r>
              <a:rPr kumimoji="0" lang="en-US" sz="1600" b="0" i="0" u="none" strike="noStrike" kern="1200" cap="none" spc="0" normalizeH="0" baseline="0" noProof="0" dirty="0" smtClean="0">
                <a:ln>
                  <a:noFill/>
                </a:ln>
                <a:effectLst>
                  <a:outerShdw blurRad="63500" sx="102000" sy="102000" algn="ctr" rotWithShape="0">
                    <a:srgbClr val="FFFFFF">
                      <a:alpha val="40000"/>
                    </a:srgbClr>
                  </a:outerShdw>
                </a:effectLst>
                <a:uLnTx/>
                <a:uFillTx/>
                <a:latin typeface="+mj-lt"/>
                <a:ea typeface="+mj-ea"/>
                <a:cs typeface="+mj-cs"/>
              </a:rPr>
              <a:t>Eastern Oregon University</a:t>
            </a:r>
            <a:br>
              <a:rPr kumimoji="0" lang="en-US" sz="1600" b="0" i="0" u="none" strike="noStrike" kern="1200" cap="none" spc="0" normalizeH="0" baseline="0" noProof="0" dirty="0" smtClean="0">
                <a:ln>
                  <a:noFill/>
                </a:ln>
                <a:effectLst>
                  <a:outerShdw blurRad="63500" sx="102000" sy="102000" algn="ctr" rotWithShape="0">
                    <a:srgbClr val="FFFFFF">
                      <a:alpha val="40000"/>
                    </a:srgbClr>
                  </a:outerShdw>
                </a:effectLst>
                <a:uLnTx/>
                <a:uFillTx/>
                <a:latin typeface="+mj-lt"/>
                <a:ea typeface="+mj-ea"/>
                <a:cs typeface="+mj-cs"/>
              </a:rPr>
            </a:br>
            <a:r>
              <a:rPr kumimoji="0" lang="en-US" sz="1600" b="0" i="0" u="none" strike="noStrike" kern="1200" cap="none" spc="0" normalizeH="0" baseline="0" noProof="0" dirty="0" smtClean="0">
                <a:ln>
                  <a:noFill/>
                </a:ln>
                <a:effectLst>
                  <a:outerShdw blurRad="63500" sx="102000" sy="102000" algn="ctr" rotWithShape="0">
                    <a:srgbClr val="FFFFFF">
                      <a:alpha val="40000"/>
                    </a:srgbClr>
                  </a:outerShdw>
                </a:effectLst>
                <a:uLnTx/>
                <a:uFillTx/>
                <a:latin typeface="+mj-lt"/>
                <a:ea typeface="+mj-ea"/>
                <a:cs typeface="+mj-cs"/>
              </a:rPr>
              <a:t>gkeller@eou.edu</a:t>
            </a:r>
            <a:endParaRPr kumimoji="0" lang="en-US" sz="1600" b="0" i="0" u="none" strike="noStrike" kern="1200" cap="none" spc="0" normalizeH="0" baseline="0" noProof="0" dirty="0">
              <a:ln>
                <a:noFill/>
              </a:ln>
              <a:effectLst>
                <a:outerShdw blurRad="63500" sx="102000" sy="102000" algn="ctr" rotWithShape="0">
                  <a:srgbClr val="FFFFFF">
                    <a:alpha val="40000"/>
                  </a:srgbClr>
                </a:outerShdw>
              </a:effectLst>
              <a:uLnTx/>
              <a:uFillTx/>
              <a:latin typeface="+mj-lt"/>
              <a:ea typeface="+mj-ea"/>
              <a:cs typeface="+mj-cs"/>
            </a:endParaRPr>
          </a:p>
        </p:txBody>
      </p:sp>
    </p:spTree>
    <p:extLst>
      <p:ext uri="{BB962C8B-B14F-4D97-AF65-F5344CB8AC3E}">
        <p14:creationId xmlns="" xmlns:p14="http://schemas.microsoft.com/office/powerpoint/2010/main" val="415147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863" y="5638800"/>
            <a:ext cx="8041440" cy="12192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Renewal Principle #5:</a:t>
            </a:r>
            <a:br>
              <a:rPr lang="en-US" dirty="0" smtClean="0"/>
            </a:br>
            <a:r>
              <a:rPr lang="en-US" b="1" dirty="0">
                <a:solidFill>
                  <a:schemeClr val="accent1">
                    <a:lumMod val="60000"/>
                    <a:lumOff val="40000"/>
                  </a:schemeClr>
                </a:solidFill>
              </a:rPr>
              <a:t>There are  only the best curricula.</a:t>
            </a:r>
            <a:br>
              <a:rPr lang="en-US" b="1" dirty="0">
                <a:solidFill>
                  <a:schemeClr val="accent1">
                    <a:lumMod val="60000"/>
                    <a:lumOff val="40000"/>
                  </a:schemeClr>
                </a:solidFill>
              </a:rPr>
            </a:br>
            <a:endParaRPr lang="en-US" dirty="0"/>
          </a:p>
        </p:txBody>
      </p:sp>
      <p:pic>
        <p:nvPicPr>
          <p:cNvPr id="103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122382"/>
            <a:ext cx="4267200" cy="419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85227" y="122382"/>
            <a:ext cx="4038600" cy="31588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9" name="Picture 28"/>
          <p:cNvPicPr/>
          <p:nvPr/>
        </p:nvPicPr>
        <p:blipFill>
          <a:blip r:embed="rId4" cstate="print"/>
          <a:stretch>
            <a:fillRect/>
          </a:stretch>
        </p:blipFill>
        <p:spPr>
          <a:xfrm>
            <a:off x="4114799" y="2247900"/>
            <a:ext cx="4109027" cy="2552700"/>
          </a:xfrm>
          <a:prstGeom prst="rect">
            <a:avLst/>
          </a:prstGeom>
        </p:spPr>
      </p:pic>
    </p:spTree>
    <p:extLst>
      <p:ext uri="{BB962C8B-B14F-4D97-AF65-F5344CB8AC3E}">
        <p14:creationId xmlns="" xmlns:p14="http://schemas.microsoft.com/office/powerpoint/2010/main" val="2585872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Renewal Principle #6:</a:t>
            </a:r>
            <a:br>
              <a:rPr lang="en-US" sz="4000" dirty="0" smtClean="0"/>
            </a:br>
            <a:r>
              <a:rPr lang="en-US" sz="4000" dirty="0" smtClean="0"/>
              <a:t>We Exist in a Crowded Marketplace</a:t>
            </a:r>
            <a:endParaRPr lang="en-US" sz="4000" dirty="0"/>
          </a:p>
        </p:txBody>
      </p:sp>
      <p:sp>
        <p:nvSpPr>
          <p:cNvPr id="6" name="Content Placeholder 5"/>
          <p:cNvSpPr>
            <a:spLocks noGrp="1"/>
          </p:cNvSpPr>
          <p:nvPr>
            <p:ph idx="1"/>
          </p:nvPr>
        </p:nvSpPr>
        <p:spPr/>
        <p:txBody>
          <a:bodyPr/>
          <a:lstStyle/>
          <a:p>
            <a:pPr marL="0" indent="0">
              <a:buNone/>
            </a:pPr>
            <a:r>
              <a:rPr lang="en-US" dirty="0" smtClean="0"/>
              <a:t>The </a:t>
            </a:r>
            <a:r>
              <a:rPr lang="en-US" dirty="0"/>
              <a:t>“Business School Data Trends and 2010 List of Accredited Schools”, issued by AACSB International </a:t>
            </a:r>
            <a:r>
              <a:rPr lang="en-US" dirty="0" smtClean="0"/>
              <a:t>reports </a:t>
            </a:r>
            <a:r>
              <a:rPr lang="en-US" dirty="0"/>
              <a:t>there are over 4,000 MBA programs in the US, offered by 454 institutions. </a:t>
            </a:r>
            <a:endParaRPr lang="en-US" dirty="0" smtClean="0"/>
          </a:p>
          <a:p>
            <a:pPr marL="0" indent="0">
              <a:buNone/>
            </a:pPr>
            <a:r>
              <a:rPr lang="en-US" dirty="0" smtClean="0"/>
              <a:t>Most </a:t>
            </a:r>
            <a:r>
              <a:rPr lang="en-US" dirty="0"/>
              <a:t>candidates choose part-time programs (56.9%), followed by full-time programs (33.8%). </a:t>
            </a:r>
            <a:endParaRPr lang="en-US" dirty="0" smtClean="0"/>
          </a:p>
          <a:p>
            <a:pPr marL="0" indent="0">
              <a:buNone/>
            </a:pPr>
            <a:r>
              <a:rPr lang="en-US" dirty="0" smtClean="0"/>
              <a:t>America offers </a:t>
            </a:r>
            <a:r>
              <a:rPr lang="en-US" dirty="0"/>
              <a:t>the </a:t>
            </a:r>
            <a:r>
              <a:rPr lang="en-US" dirty="0" smtClean="0"/>
              <a:t>world’s </a:t>
            </a:r>
            <a:r>
              <a:rPr lang="en-US" dirty="0"/>
              <a:t>highest number of MBA programs.</a:t>
            </a:r>
          </a:p>
          <a:p>
            <a:pPr marL="0" indent="0">
              <a:buNone/>
            </a:pPr>
            <a:endParaRPr lang="en-US" dirty="0"/>
          </a:p>
        </p:txBody>
      </p:sp>
    </p:spTree>
    <p:extLst>
      <p:ext uri="{BB962C8B-B14F-4D97-AF65-F5344CB8AC3E}">
        <p14:creationId xmlns="" xmlns:p14="http://schemas.microsoft.com/office/powerpoint/2010/main" val="1574874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352800"/>
            <a:ext cx="8041440" cy="762000"/>
          </a:xfrm>
        </p:spPr>
        <p:txBody>
          <a:bodyPr/>
          <a:lstStyle/>
          <a:p>
            <a:r>
              <a:rPr lang="en-US" sz="2800" dirty="0"/>
              <a:t>Renewal Principle #7:</a:t>
            </a:r>
            <a:br>
              <a:rPr lang="en-US" sz="2800" dirty="0"/>
            </a:br>
            <a:r>
              <a:rPr lang="en-US" sz="2000" dirty="0" smtClean="0"/>
              <a:t>Demand </a:t>
            </a:r>
            <a:r>
              <a:rPr lang="en-US" sz="2000" dirty="0"/>
              <a:t>for MBAs &amp; MSs Has Not Declined</a:t>
            </a:r>
          </a:p>
        </p:txBody>
      </p:sp>
      <p:pic>
        <p:nvPicPr>
          <p:cNvPr id="4" name="Content Placeholder 3"/>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3390" r="3390"/>
          <a:stretch>
            <a:fillRect/>
          </a:stretch>
        </p:blipFill>
        <p:spPr>
          <a:xfrm rot="-60000">
            <a:off x="2119540" y="303969"/>
            <a:ext cx="4873752" cy="2976667"/>
          </a:xfrm>
        </p:spPr>
      </p:pic>
      <p:sp>
        <p:nvSpPr>
          <p:cNvPr id="6" name="Text Placeholder 5"/>
          <p:cNvSpPr>
            <a:spLocks noGrp="1"/>
          </p:cNvSpPr>
          <p:nvPr>
            <p:ph type="body" sz="half" idx="2"/>
          </p:nvPr>
        </p:nvSpPr>
        <p:spPr>
          <a:xfrm>
            <a:off x="1219200" y="4267200"/>
            <a:ext cx="6705600" cy="2209799"/>
          </a:xfrm>
        </p:spPr>
        <p:txBody>
          <a:bodyPr>
            <a:normAutofit fontScale="92500" lnSpcReduction="20000"/>
          </a:bodyPr>
          <a:lstStyle/>
          <a:p>
            <a:pPr algn="l"/>
            <a:r>
              <a:rPr lang="en-US" sz="2300" dirty="0"/>
              <a:t>Over the long term the total number of business master’s degrees (MBA plus MS) awarded each year by U.S. schools has grown rapidly, from 26,000 in 1970 to 168,000 in 2009. </a:t>
            </a:r>
          </a:p>
          <a:p>
            <a:pPr algn="l"/>
            <a:r>
              <a:rPr lang="en-US" sz="2300" dirty="0"/>
              <a:t>But growth in recent years has been in one-year Specialized Master of Science (MS) degrees in business, while traditional two-year MBA degrees have leveled off.</a:t>
            </a:r>
          </a:p>
          <a:p>
            <a:pPr algn="l"/>
            <a:r>
              <a:rPr lang="en-US" sz="1500" dirty="0"/>
              <a:t>http://www.forbes.com/sites/ronaldyeaple/2012/05/30/is-the-mba-obsolete/</a:t>
            </a:r>
          </a:p>
          <a:p>
            <a:pPr algn="l"/>
            <a:endParaRPr lang="en-US" dirty="0"/>
          </a:p>
        </p:txBody>
      </p:sp>
    </p:spTree>
    <p:extLst>
      <p:ext uri="{BB962C8B-B14F-4D97-AF65-F5344CB8AC3E}">
        <p14:creationId xmlns="" xmlns:p14="http://schemas.microsoft.com/office/powerpoint/2010/main" val="1419739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81000"/>
            <a:ext cx="8041439" cy="2097259"/>
          </a:xfrm>
        </p:spPr>
        <p:txBody>
          <a:bodyPr/>
          <a:lstStyle/>
          <a:p>
            <a:r>
              <a:rPr lang="en-US" dirty="0" smtClean="0"/>
              <a:t>Renewal Principle #8:</a:t>
            </a:r>
            <a:br>
              <a:rPr lang="en-US" dirty="0" smtClean="0"/>
            </a:br>
            <a:r>
              <a:rPr lang="en-US" dirty="0" smtClean="0"/>
              <a:t>EOU’s MBA Currently Offers a Single Masters Curriculum</a:t>
            </a:r>
            <a:endParaRPr lang="en-US" dirty="0"/>
          </a:p>
        </p:txBody>
      </p:sp>
      <p:sp>
        <p:nvSpPr>
          <p:cNvPr id="6" name="Text Placeholder 5"/>
          <p:cNvSpPr>
            <a:spLocks noGrp="1"/>
          </p:cNvSpPr>
          <p:nvPr>
            <p:ph type="body" idx="1"/>
          </p:nvPr>
        </p:nvSpPr>
        <p:spPr>
          <a:xfrm>
            <a:off x="838199" y="2743200"/>
            <a:ext cx="7467601" cy="3886200"/>
          </a:xfrm>
        </p:spPr>
        <p:txBody>
          <a:bodyPr>
            <a:normAutofit lnSpcReduction="10000"/>
          </a:bodyPr>
          <a:lstStyle/>
          <a:p>
            <a:r>
              <a:rPr lang="en-US" dirty="0" smtClean="0"/>
              <a:t>Is  EOU’s MBA current offering competitive in its service area?</a:t>
            </a:r>
          </a:p>
          <a:p>
            <a:r>
              <a:rPr lang="en-US" dirty="0" smtClean="0"/>
              <a:t>Question 1. Will the current EOU MBA curriculum bring the MBA program closer or take it further from actualizing its </a:t>
            </a:r>
            <a:r>
              <a:rPr lang="en-US" b="1" dirty="0" smtClean="0"/>
              <a:t>vision</a:t>
            </a:r>
            <a:r>
              <a:rPr lang="en-US" dirty="0"/>
              <a:t>?</a:t>
            </a:r>
            <a:endParaRPr lang="en-US" dirty="0" smtClean="0"/>
          </a:p>
          <a:p>
            <a:r>
              <a:rPr lang="en-US" dirty="0" smtClean="0"/>
              <a:t>“The </a:t>
            </a:r>
            <a:r>
              <a:rPr lang="en-US" dirty="0"/>
              <a:t>EOU MBA program will be the premier MBA program in the Pacific Northwest, recognized</a:t>
            </a:r>
            <a:r>
              <a:rPr lang="en-US" b="1" dirty="0"/>
              <a:t> </a:t>
            </a:r>
            <a:r>
              <a:rPr lang="en-US" dirty="0"/>
              <a:t>for inspiring students to transform the world through innovative practices and services</a:t>
            </a:r>
            <a:r>
              <a:rPr lang="en-US" dirty="0" smtClean="0"/>
              <a:t>.” </a:t>
            </a:r>
          </a:p>
          <a:p>
            <a:r>
              <a:rPr lang="en-US" b="1" dirty="0" smtClean="0"/>
              <a:t>And</a:t>
            </a:r>
            <a:r>
              <a:rPr lang="en-US" dirty="0" smtClean="0"/>
              <a:t> </a:t>
            </a:r>
          </a:p>
          <a:p>
            <a:r>
              <a:rPr lang="en-US" dirty="0" smtClean="0"/>
              <a:t>Question 2. Will the </a:t>
            </a:r>
            <a:r>
              <a:rPr lang="en-US" dirty="0"/>
              <a:t>current </a:t>
            </a:r>
            <a:r>
              <a:rPr lang="en-US" dirty="0" smtClean="0"/>
              <a:t>EOU MBA </a:t>
            </a:r>
            <a:r>
              <a:rPr lang="en-US" dirty="0"/>
              <a:t>curriculum bring the MBA program closer or take it further from actualizing its </a:t>
            </a:r>
            <a:r>
              <a:rPr lang="en-US" b="1" dirty="0" smtClean="0"/>
              <a:t>mission</a:t>
            </a:r>
            <a:r>
              <a:rPr lang="en-US" dirty="0" smtClean="0"/>
              <a:t>?</a:t>
            </a:r>
          </a:p>
          <a:p>
            <a:r>
              <a:rPr lang="en-US" dirty="0" smtClean="0"/>
              <a:t>“The </a:t>
            </a:r>
            <a:r>
              <a:rPr lang="en-US" dirty="0"/>
              <a:t>EOU MBA program advances business leaders who, through self-mastery, flourish in uncertainty, create long-term enterprises and inspire organizational prosperity</a:t>
            </a:r>
            <a:r>
              <a:rPr lang="en-US" dirty="0" smtClean="0"/>
              <a:t>.”</a:t>
            </a:r>
            <a:endParaRPr lang="en-US" dirty="0"/>
          </a:p>
          <a:p>
            <a:endParaRPr lang="en-US" dirty="0"/>
          </a:p>
          <a:p>
            <a:endParaRPr lang="en-US" dirty="0"/>
          </a:p>
        </p:txBody>
      </p:sp>
    </p:spTree>
    <p:extLst>
      <p:ext uri="{BB962C8B-B14F-4D97-AF65-F5344CB8AC3E}">
        <p14:creationId xmlns="" xmlns:p14="http://schemas.microsoft.com/office/powerpoint/2010/main" val="4279946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436563"/>
            <a:ext cx="8041440" cy="1239837"/>
          </a:xfrm>
        </p:spPr>
        <p:txBody>
          <a:bodyPr/>
          <a:lstStyle/>
          <a:p>
            <a:r>
              <a:rPr lang="en-US" sz="2800" dirty="0"/>
              <a:t>Renewal Principle #9:</a:t>
            </a:r>
            <a:br>
              <a:rPr lang="en-US" sz="2800" dirty="0"/>
            </a:br>
            <a:r>
              <a:rPr lang="en-US" sz="2800" dirty="0"/>
              <a:t>The Blue Ocean Strategy was the inspiration of </a:t>
            </a:r>
            <a:r>
              <a:rPr lang="en-US" sz="2800" dirty="0" smtClean="0"/>
              <a:t>this </a:t>
            </a:r>
            <a:r>
              <a:rPr lang="en-US" sz="2800" dirty="0"/>
              <a:t>proposal.</a:t>
            </a:r>
            <a:br>
              <a:rPr lang="en-US" sz="2800" dirty="0"/>
            </a:br>
            <a:endParaRPr lang="en-US" sz="2800" dirty="0"/>
          </a:p>
        </p:txBody>
      </p:sp>
      <p:sp>
        <p:nvSpPr>
          <p:cNvPr id="5" name="Text Placeholder 4"/>
          <p:cNvSpPr>
            <a:spLocks noGrp="1"/>
          </p:cNvSpPr>
          <p:nvPr>
            <p:ph type="body" idx="1"/>
          </p:nvPr>
        </p:nvSpPr>
        <p:spPr/>
        <p:txBody>
          <a:bodyPr/>
          <a:lstStyle/>
          <a:p>
            <a:r>
              <a:rPr lang="en-US" dirty="0">
                <a:solidFill>
                  <a:srgbClr val="FF0000"/>
                </a:solidFill>
                <a:effectLst/>
              </a:rPr>
              <a:t>Red</a:t>
            </a:r>
            <a:r>
              <a:rPr lang="en-US" dirty="0">
                <a:effectLst/>
              </a:rPr>
              <a:t> </a:t>
            </a:r>
            <a:r>
              <a:rPr lang="en-US" dirty="0" smtClean="0">
                <a:solidFill>
                  <a:srgbClr val="FF0000"/>
                </a:solidFill>
                <a:effectLst/>
              </a:rPr>
              <a:t>Ocean</a:t>
            </a:r>
            <a:r>
              <a:rPr lang="en-US" dirty="0" smtClean="0">
                <a:effectLst/>
              </a:rPr>
              <a:t> </a:t>
            </a:r>
            <a:r>
              <a:rPr lang="en-US" dirty="0">
                <a:effectLst/>
              </a:rPr>
              <a:t>S</a:t>
            </a:r>
            <a:r>
              <a:rPr lang="en-US" dirty="0" smtClean="0">
                <a:effectLst/>
              </a:rPr>
              <a:t>trategy</a:t>
            </a:r>
            <a:endParaRPr lang="en-US" dirty="0">
              <a:effectLst/>
            </a:endParaRPr>
          </a:p>
          <a:p>
            <a:endParaRPr lang="en-US" dirty="0"/>
          </a:p>
        </p:txBody>
      </p:sp>
      <p:sp>
        <p:nvSpPr>
          <p:cNvPr id="6" name="Content Placeholder 5"/>
          <p:cNvSpPr>
            <a:spLocks noGrp="1"/>
          </p:cNvSpPr>
          <p:nvPr>
            <p:ph sz="half" idx="4294967295"/>
          </p:nvPr>
        </p:nvSpPr>
        <p:spPr>
          <a:xfrm>
            <a:off x="457200" y="2174875"/>
            <a:ext cx="4040188" cy="3951288"/>
          </a:xfrm>
          <a:prstGeom prst="rect">
            <a:avLst/>
          </a:prstGeom>
        </p:spPr>
        <p:txBody>
          <a:bodyPr/>
          <a:lstStyle/>
          <a:p>
            <a:r>
              <a:rPr lang="en-US" sz="2000" dirty="0">
                <a:effectLst/>
              </a:rPr>
              <a:t>Compete in existing market space.</a:t>
            </a:r>
          </a:p>
          <a:p>
            <a:r>
              <a:rPr lang="en-US" sz="2000" dirty="0">
                <a:effectLst/>
              </a:rPr>
              <a:t>Beat the competition.</a:t>
            </a:r>
          </a:p>
          <a:p>
            <a:r>
              <a:rPr lang="en-US" sz="2000" dirty="0">
                <a:effectLst/>
              </a:rPr>
              <a:t>Exploit existing demand.</a:t>
            </a:r>
          </a:p>
          <a:p>
            <a:r>
              <a:rPr lang="en-US" sz="2000" dirty="0">
                <a:effectLst/>
              </a:rPr>
              <a:t>Make the value/cost trade-off.</a:t>
            </a:r>
          </a:p>
          <a:p>
            <a:r>
              <a:rPr lang="en-US" sz="2000" dirty="0">
                <a:effectLst/>
              </a:rPr>
              <a:t>Align the whole system of a </a:t>
            </a:r>
            <a:r>
              <a:rPr lang="en-US" sz="2000" dirty="0" smtClean="0">
                <a:effectLst/>
              </a:rPr>
              <a:t>company's activities </a:t>
            </a:r>
            <a:r>
              <a:rPr lang="en-US" sz="2000" dirty="0">
                <a:effectLst/>
              </a:rPr>
              <a:t>with its </a:t>
            </a:r>
            <a:r>
              <a:rPr lang="en-US" sz="2000" dirty="0" smtClean="0">
                <a:effectLst/>
              </a:rPr>
              <a:t>strategic  choice </a:t>
            </a:r>
            <a:r>
              <a:rPr lang="en-US" sz="2000" dirty="0">
                <a:effectLst/>
              </a:rPr>
              <a:t>of differentiation </a:t>
            </a:r>
            <a:r>
              <a:rPr lang="en-US" sz="2000" i="1" dirty="0">
                <a:effectLst/>
              </a:rPr>
              <a:t>or </a:t>
            </a:r>
            <a:r>
              <a:rPr lang="en-US" sz="2000" dirty="0">
                <a:effectLst/>
              </a:rPr>
              <a:t>low cost.</a:t>
            </a:r>
          </a:p>
          <a:p>
            <a:pPr marL="0" indent="0">
              <a:buNone/>
            </a:pPr>
            <a:endParaRPr lang="en-US" dirty="0"/>
          </a:p>
        </p:txBody>
      </p:sp>
      <p:sp>
        <p:nvSpPr>
          <p:cNvPr id="7" name="Text Placeholder 6"/>
          <p:cNvSpPr>
            <a:spLocks noGrp="1"/>
          </p:cNvSpPr>
          <p:nvPr>
            <p:ph type="body" sz="quarter" idx="3"/>
          </p:nvPr>
        </p:nvSpPr>
        <p:spPr/>
        <p:txBody>
          <a:bodyPr/>
          <a:lstStyle/>
          <a:p>
            <a:r>
              <a:rPr lang="en-US" dirty="0">
                <a:solidFill>
                  <a:schemeClr val="accent5"/>
                </a:solidFill>
                <a:effectLst/>
              </a:rPr>
              <a:t>Blue </a:t>
            </a:r>
            <a:r>
              <a:rPr lang="en-US" dirty="0" smtClean="0">
                <a:solidFill>
                  <a:schemeClr val="accent5"/>
                </a:solidFill>
                <a:effectLst/>
              </a:rPr>
              <a:t>Ocean </a:t>
            </a:r>
            <a:r>
              <a:rPr lang="en-US" dirty="0" smtClean="0">
                <a:effectLst/>
              </a:rPr>
              <a:t>Strategy</a:t>
            </a:r>
            <a:endParaRPr lang="en-US" dirty="0">
              <a:effectLst/>
            </a:endParaRPr>
          </a:p>
          <a:p>
            <a:endParaRPr lang="en-US" dirty="0"/>
          </a:p>
        </p:txBody>
      </p:sp>
      <p:sp>
        <p:nvSpPr>
          <p:cNvPr id="8" name="Content Placeholder 7"/>
          <p:cNvSpPr>
            <a:spLocks noGrp="1"/>
          </p:cNvSpPr>
          <p:nvPr>
            <p:ph sz="quarter" idx="4294967295"/>
          </p:nvPr>
        </p:nvSpPr>
        <p:spPr>
          <a:xfrm>
            <a:off x="4645025" y="2174875"/>
            <a:ext cx="4041775" cy="3951288"/>
          </a:xfrm>
          <a:prstGeom prst="rect">
            <a:avLst/>
          </a:prstGeom>
        </p:spPr>
        <p:txBody>
          <a:bodyPr/>
          <a:lstStyle/>
          <a:p>
            <a:r>
              <a:rPr lang="en-US" sz="2000" dirty="0">
                <a:effectLst/>
              </a:rPr>
              <a:t>Create uncontested market space.</a:t>
            </a:r>
          </a:p>
          <a:p>
            <a:r>
              <a:rPr lang="en-US" sz="2000" dirty="0">
                <a:effectLst/>
              </a:rPr>
              <a:t>Make the competition irrelevant.</a:t>
            </a:r>
          </a:p>
          <a:p>
            <a:r>
              <a:rPr lang="en-US" sz="2000" dirty="0">
                <a:effectLst/>
              </a:rPr>
              <a:t>Create and capture new demand.</a:t>
            </a:r>
          </a:p>
          <a:p>
            <a:r>
              <a:rPr lang="en-US" sz="2000" dirty="0">
                <a:effectLst/>
              </a:rPr>
              <a:t>Break the value/cost trade-off.</a:t>
            </a:r>
          </a:p>
          <a:p>
            <a:r>
              <a:rPr lang="en-US" sz="2000" dirty="0">
                <a:effectLst/>
              </a:rPr>
              <a:t>Align the whole system of a </a:t>
            </a:r>
            <a:r>
              <a:rPr lang="en-US" sz="2000" dirty="0" smtClean="0">
                <a:effectLst/>
              </a:rPr>
              <a:t>company's activities </a:t>
            </a:r>
            <a:r>
              <a:rPr lang="en-US" sz="2000" dirty="0">
                <a:effectLst/>
              </a:rPr>
              <a:t>in pursuit of </a:t>
            </a:r>
            <a:r>
              <a:rPr lang="en-US" sz="2000" dirty="0" smtClean="0">
                <a:effectLst/>
              </a:rPr>
              <a:t>differentiation </a:t>
            </a:r>
            <a:r>
              <a:rPr lang="en-US" sz="2000" i="1" dirty="0" smtClean="0">
                <a:effectLst/>
              </a:rPr>
              <a:t>and </a:t>
            </a:r>
            <a:r>
              <a:rPr lang="en-US" sz="2000" dirty="0">
                <a:effectLst/>
              </a:rPr>
              <a:t>low cost.</a:t>
            </a:r>
          </a:p>
          <a:p>
            <a:pPr marL="0" indent="0">
              <a:buNone/>
            </a:pPr>
            <a:r>
              <a:rPr lang="en-US" sz="2000" dirty="0">
                <a:effectLst/>
              </a:rPr>
              <a:t> </a:t>
            </a:r>
            <a:r>
              <a:rPr lang="en-US" sz="2000" dirty="0" smtClean="0">
                <a:effectLst/>
              </a:rPr>
              <a:t>    </a:t>
            </a:r>
            <a:endParaRPr lang="en-US" sz="2000" dirty="0">
              <a:effectLst/>
            </a:endParaRPr>
          </a:p>
          <a:p>
            <a:endParaRPr lang="en-US" dirty="0"/>
          </a:p>
        </p:txBody>
      </p:sp>
    </p:spTree>
    <p:extLst>
      <p:ext uri="{BB962C8B-B14F-4D97-AF65-F5344CB8AC3E}">
        <p14:creationId xmlns="" xmlns:p14="http://schemas.microsoft.com/office/powerpoint/2010/main" val="784985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41439" cy="3048000"/>
          </a:xfrm>
          <a:scene3d>
            <a:camera prst="obliqueTopLeft"/>
            <a:lightRig rig="threePt" dir="t"/>
          </a:scene3d>
        </p:spPr>
        <p:txBody>
          <a:bodyPr>
            <a:prstTxWarp prst="textArchUpPour">
              <a:avLst/>
            </a:prstTxWarp>
          </a:bodyPr>
          <a:lstStyle/>
          <a:p>
            <a:r>
              <a:rPr lang="en-US" sz="6600" dirty="0" smtClean="0"/>
              <a:t>Overarching Renewal PROGRAM </a:t>
            </a:r>
            <a:r>
              <a:rPr lang="en-US" sz="6600" dirty="0"/>
              <a:t>P</a:t>
            </a:r>
            <a:r>
              <a:rPr lang="en-US" sz="6600" dirty="0" smtClean="0"/>
              <a:t>rinciple</a:t>
            </a:r>
            <a:endParaRPr lang="en-US" sz="6600" dirty="0"/>
          </a:p>
        </p:txBody>
      </p:sp>
      <p:sp>
        <p:nvSpPr>
          <p:cNvPr id="5" name="Rectangle 4"/>
          <p:cNvSpPr/>
          <p:nvPr/>
        </p:nvSpPr>
        <p:spPr>
          <a:xfrm>
            <a:off x="2362200" y="1752600"/>
            <a:ext cx="4572000" cy="923330"/>
          </a:xfrm>
          <a:prstGeom prst="rect">
            <a:avLst/>
          </a:prstGeom>
        </p:spPr>
        <p:txBody>
          <a:bodyPr>
            <a:spAutoFit/>
          </a:bodyPr>
          <a:lstStyle/>
          <a:p>
            <a:pPr algn="ctr"/>
            <a:r>
              <a:rPr lang="en-US" sz="5400" b="1" dirty="0" smtClean="0">
                <a:solidFill>
                  <a:srgbClr val="FF0000"/>
                </a:solidFill>
              </a:rPr>
              <a:t>SUCCEED</a:t>
            </a:r>
            <a:endParaRPr lang="en-US" sz="5400" b="1" dirty="0">
              <a:solidFill>
                <a:srgbClr val="FF0000"/>
              </a:solidFill>
              <a:effectLst/>
            </a:endParaRPr>
          </a:p>
        </p:txBody>
      </p:sp>
      <p:sp>
        <p:nvSpPr>
          <p:cNvPr id="6" name="Text Placeholder 2"/>
          <p:cNvSpPr txBox="1">
            <a:spLocks/>
          </p:cNvSpPr>
          <p:nvPr/>
        </p:nvSpPr>
        <p:spPr>
          <a:xfrm>
            <a:off x="1143000" y="2590800"/>
            <a:ext cx="7467601" cy="3581400"/>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Clr>
                <a:schemeClr val="accent1"/>
              </a:buClr>
              <a:buSzPct val="95000"/>
              <a:buFont typeface="Rage Italic" pitchFamily="66" charset="0"/>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l"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pPr algn="l"/>
            <a:r>
              <a:rPr lang="en-US" sz="4800" dirty="0" smtClean="0">
                <a:solidFill>
                  <a:srgbClr val="FF0000"/>
                </a:solidFill>
              </a:rPr>
              <a:t>S      U      C     C      E      E      D</a:t>
            </a:r>
          </a:p>
          <a:p>
            <a:pPr algn="l"/>
            <a:r>
              <a:rPr lang="en-US" sz="1800" dirty="0" smtClean="0">
                <a:solidFill>
                  <a:srgbClr val="FF0000"/>
                </a:solidFill>
              </a:rPr>
              <a:t>  U		     N		         R		O                   X                   T                   E</a:t>
            </a:r>
          </a:p>
          <a:p>
            <a:pPr algn="l"/>
            <a:r>
              <a:rPr lang="en-US" sz="1800" dirty="0" smtClean="0">
                <a:solidFill>
                  <a:srgbClr val="FF0000"/>
                </a:solidFill>
              </a:rPr>
              <a:t>  S		     D                    E                  L                   C                   H                   T</a:t>
            </a:r>
          </a:p>
          <a:p>
            <a:pPr algn="l"/>
            <a:r>
              <a:rPr lang="en-US" sz="1800" dirty="0" smtClean="0">
                <a:solidFill>
                  <a:srgbClr val="FF0000"/>
                </a:solidFill>
              </a:rPr>
              <a:t>  T                    E                    A                  L                   E                    I                   E</a:t>
            </a:r>
          </a:p>
          <a:p>
            <a:pPr algn="l"/>
            <a:r>
              <a:rPr lang="en-US" sz="1800" dirty="0" smtClean="0">
                <a:solidFill>
                  <a:srgbClr val="FF0000"/>
                </a:solidFill>
              </a:rPr>
              <a:t>  A                    R                    T                  A                   L                   C                   R</a:t>
            </a:r>
          </a:p>
          <a:p>
            <a:pPr algn="l"/>
            <a:r>
              <a:rPr lang="en-US" sz="1800" dirty="0" smtClean="0">
                <a:solidFill>
                  <a:srgbClr val="FF0000"/>
                </a:solidFill>
              </a:rPr>
              <a:t>   I                     S                    E                  B                                         A                  M</a:t>
            </a:r>
          </a:p>
          <a:p>
            <a:pPr algn="l"/>
            <a:r>
              <a:rPr lang="en-US" sz="1800" dirty="0" smtClean="0">
                <a:solidFill>
                  <a:srgbClr val="FF0000"/>
                </a:solidFill>
              </a:rPr>
              <a:t>  N                    T                                        O                                          L                   I</a:t>
            </a:r>
          </a:p>
          <a:p>
            <a:pPr algn="l"/>
            <a:r>
              <a:rPr lang="en-US" sz="1800" dirty="0" smtClean="0">
                <a:solidFill>
                  <a:srgbClr val="FF0000"/>
                </a:solidFill>
              </a:rPr>
              <a:t>                         A                                        R                                                               N</a:t>
            </a:r>
          </a:p>
          <a:p>
            <a:pPr algn="l"/>
            <a:r>
              <a:rPr lang="en-US" sz="1800" dirty="0" smtClean="0">
                <a:solidFill>
                  <a:srgbClr val="FF0000"/>
                </a:solidFill>
              </a:rPr>
              <a:t>                         N                                        A                                                               E</a:t>
            </a:r>
          </a:p>
          <a:p>
            <a:pPr algn="l"/>
            <a:r>
              <a:rPr lang="en-US" sz="1800" dirty="0" smtClean="0">
                <a:solidFill>
                  <a:srgbClr val="FF0000"/>
                </a:solidFill>
              </a:rPr>
              <a:t>                         D                                        T                                                               D</a:t>
            </a:r>
          </a:p>
          <a:p>
            <a:pPr algn="l"/>
            <a:r>
              <a:rPr lang="en-US" sz="1800" dirty="0" smtClean="0">
                <a:solidFill>
                  <a:srgbClr val="FF0000"/>
                </a:solidFill>
              </a:rPr>
              <a:t>                                                                    E</a:t>
            </a:r>
          </a:p>
          <a:p>
            <a:pPr algn="l"/>
            <a:endParaRPr lang="en-US" sz="1800" dirty="0">
              <a:solidFill>
                <a:srgbClr val="FF0000"/>
              </a:solidFill>
            </a:endParaRPr>
          </a:p>
        </p:txBody>
      </p:sp>
    </p:spTree>
    <p:extLst>
      <p:ext uri="{BB962C8B-B14F-4D97-AF65-F5344CB8AC3E}">
        <p14:creationId xmlns="" xmlns:p14="http://schemas.microsoft.com/office/powerpoint/2010/main" val="668388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762000"/>
            <a:ext cx="8041439" cy="2097259"/>
          </a:xfrm>
        </p:spPr>
        <p:txBody>
          <a:bodyPr/>
          <a:lstStyle/>
          <a:p>
            <a:r>
              <a:rPr lang="en-US" dirty="0" smtClean="0"/>
              <a:t>SUCCEED Enables EOU Masters in Business Graduates to: </a:t>
            </a:r>
            <a:endParaRPr lang="en-US" dirty="0"/>
          </a:p>
        </p:txBody>
      </p:sp>
      <p:sp>
        <p:nvSpPr>
          <p:cNvPr id="3" name="Text Placeholder 2"/>
          <p:cNvSpPr>
            <a:spLocks noGrp="1"/>
          </p:cNvSpPr>
          <p:nvPr>
            <p:ph type="body" idx="1"/>
          </p:nvPr>
        </p:nvSpPr>
        <p:spPr/>
        <p:txBody>
          <a:bodyPr/>
          <a:lstStyle/>
          <a:p>
            <a:pPr algn="l"/>
            <a:r>
              <a:rPr lang="en-US" dirty="0" smtClean="0"/>
              <a:t>Master Self  	</a:t>
            </a:r>
            <a:r>
              <a:rPr lang="en-US" dirty="0"/>
              <a:t> </a:t>
            </a:r>
            <a:r>
              <a:rPr lang="en-US" dirty="0" smtClean="0"/>
              <a:t>   GROW       FLOURISH        PROSPER </a:t>
            </a:r>
            <a:endParaRPr lang="en-US" dirty="0"/>
          </a:p>
        </p:txBody>
      </p:sp>
      <p:sp>
        <p:nvSpPr>
          <p:cNvPr id="5" name="Right Arrow 4"/>
          <p:cNvSpPr/>
          <p:nvPr/>
        </p:nvSpPr>
        <p:spPr>
          <a:xfrm>
            <a:off x="2216726" y="3761880"/>
            <a:ext cx="304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3276600" y="3760817"/>
            <a:ext cx="304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4876800" y="3729043"/>
            <a:ext cx="304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rved Left Arrow 7"/>
          <p:cNvSpPr/>
          <p:nvPr/>
        </p:nvSpPr>
        <p:spPr>
          <a:xfrm>
            <a:off x="6400800" y="3886200"/>
            <a:ext cx="1447800" cy="1295400"/>
          </a:xfrm>
          <a:prstGeom prst="curvedLeftArrow">
            <a:avLst>
              <a:gd name="adj1" fmla="val 15526"/>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2895600" y="4572400"/>
            <a:ext cx="3352800" cy="400110"/>
          </a:xfrm>
          <a:prstGeom prst="rect">
            <a:avLst/>
          </a:prstGeom>
          <a:noFill/>
        </p:spPr>
        <p:txBody>
          <a:bodyPr wrap="square" rtlCol="0">
            <a:spAutoFit/>
          </a:bodyPr>
          <a:lstStyle/>
          <a:p>
            <a:pPr algn="ctr"/>
            <a:r>
              <a:rPr lang="en-US" sz="2000" dirty="0" smtClean="0"/>
              <a:t>TRANSFORM THE WORLD</a:t>
            </a:r>
            <a:endParaRPr lang="en-US" sz="20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71900" y="4972510"/>
            <a:ext cx="1600200" cy="1600200"/>
          </a:xfrm>
          <a:prstGeom prst="rect">
            <a:avLst/>
          </a:prstGeom>
        </p:spPr>
      </p:pic>
    </p:spTree>
    <p:extLst>
      <p:ext uri="{BB962C8B-B14F-4D97-AF65-F5344CB8AC3E}">
        <p14:creationId xmlns="" xmlns:p14="http://schemas.microsoft.com/office/powerpoint/2010/main" val="2685840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041440" cy="990600"/>
          </a:xfrm>
        </p:spPr>
        <p:txBody>
          <a:bodyPr/>
          <a:lstStyle/>
          <a:p>
            <a:r>
              <a:rPr lang="en-US" sz="4000" dirty="0" smtClean="0"/>
              <a:t>EOU Masters in Business Approach:</a:t>
            </a:r>
            <a:br>
              <a:rPr lang="en-US" sz="4000" dirty="0" smtClean="0"/>
            </a:br>
            <a:r>
              <a:rPr lang="en-US" sz="4000" dirty="0" smtClean="0"/>
              <a:t>SUCCEED</a:t>
            </a:r>
            <a:endParaRPr lang="en-US" sz="4000" dirty="0"/>
          </a:p>
        </p:txBody>
      </p:sp>
      <p:sp>
        <p:nvSpPr>
          <p:cNvPr id="5" name="Content Placeholder 4"/>
          <p:cNvSpPr>
            <a:spLocks noGrp="1"/>
          </p:cNvSpPr>
          <p:nvPr>
            <p:ph idx="1"/>
          </p:nvPr>
        </p:nvSpPr>
        <p:spPr>
          <a:xfrm>
            <a:off x="838200" y="1447800"/>
            <a:ext cx="7467600" cy="5181600"/>
          </a:xfrm>
        </p:spPr>
        <p:txBody>
          <a:bodyPr>
            <a:normAutofit fontScale="70000" lnSpcReduction="20000"/>
          </a:bodyPr>
          <a:lstStyle/>
          <a:p>
            <a:pPr marL="0" indent="0">
              <a:buNone/>
            </a:pPr>
            <a:r>
              <a:rPr lang="en-US" dirty="0" smtClean="0"/>
              <a:t>Guiding Principle to Actualize SUCCEED:</a:t>
            </a:r>
          </a:p>
          <a:p>
            <a:pPr marL="0" indent="0">
              <a:buNone/>
            </a:pPr>
            <a:r>
              <a:rPr lang="en-US" dirty="0"/>
              <a:t>The EOU </a:t>
            </a:r>
            <a:r>
              <a:rPr lang="en-US" dirty="0" smtClean="0"/>
              <a:t>Masters in Business </a:t>
            </a:r>
            <a:r>
              <a:rPr lang="en-US" dirty="0"/>
              <a:t>program advances business leaders who, through self-mastery, flourish in uncertainty, create long-term enterprises and inspire organizational </a:t>
            </a:r>
            <a:r>
              <a:rPr lang="en-US" dirty="0" smtClean="0"/>
              <a:t>prosperity.</a:t>
            </a:r>
          </a:p>
          <a:p>
            <a:pPr marL="0" indent="0">
              <a:buNone/>
            </a:pPr>
            <a:r>
              <a:rPr lang="en-US" dirty="0" smtClean="0"/>
              <a:t> </a:t>
            </a:r>
          </a:p>
          <a:p>
            <a:pPr marL="0" indent="0">
              <a:buNone/>
            </a:pPr>
            <a:r>
              <a:rPr lang="en-US" dirty="0" smtClean="0"/>
              <a:t>To accomplish this mission we: </a:t>
            </a:r>
          </a:p>
          <a:p>
            <a:pPr marL="457200" indent="-457200">
              <a:buFont typeface="+mj-lt"/>
              <a:buAutoNum type="arabicPeriod"/>
            </a:pPr>
            <a:r>
              <a:rPr lang="en-US" dirty="0" smtClean="0"/>
              <a:t>Accept as true that the free market economic system provides global citizens the </a:t>
            </a:r>
            <a:r>
              <a:rPr lang="en-US" dirty="0"/>
              <a:t>optimal path </a:t>
            </a:r>
            <a:r>
              <a:rPr lang="en-US" dirty="0" smtClean="0"/>
              <a:t>to achieving individual and social goals and promotes peace between nation-states.</a:t>
            </a:r>
          </a:p>
          <a:p>
            <a:pPr marL="457200" indent="-457200">
              <a:buFont typeface="+mj-lt"/>
              <a:buAutoNum type="arabicPeriod"/>
            </a:pPr>
            <a:r>
              <a:rPr lang="en-US" dirty="0" smtClean="0"/>
              <a:t>Serve adult, part-time students who reside primarily in the </a:t>
            </a:r>
            <a:r>
              <a:rPr lang="en-US" dirty="0"/>
              <a:t>Pacific </a:t>
            </a:r>
            <a:r>
              <a:rPr lang="en-US" dirty="0" smtClean="0"/>
              <a:t>Northwest.</a:t>
            </a:r>
          </a:p>
          <a:p>
            <a:pPr marL="457200" indent="-457200">
              <a:buFont typeface="+mj-lt"/>
              <a:buAutoNum type="arabicPeriod"/>
            </a:pPr>
            <a:r>
              <a:rPr lang="en-US" dirty="0" smtClean="0"/>
              <a:t>Offer our students, </a:t>
            </a:r>
            <a:r>
              <a:rPr lang="en-US" b="1" i="1" u="sng" dirty="0" smtClean="0">
                <a:effectLst>
                  <a:outerShdw blurRad="38100" dist="38100" dir="2700000" algn="tl">
                    <a:srgbClr val="000000">
                      <a:alpha val="43137"/>
                    </a:srgbClr>
                  </a:outerShdw>
                </a:effectLst>
              </a:rPr>
              <a:t>regardless of geographic location</a:t>
            </a:r>
            <a:r>
              <a:rPr lang="en-US" dirty="0" smtClean="0"/>
              <a:t>,  a variety of Masters in Business degrees, content delivery methods, curricula and course options that will prepare them to flourish in unpredictable circumstances. </a:t>
            </a:r>
          </a:p>
          <a:p>
            <a:pPr marL="457200" indent="-457200">
              <a:buFont typeface="+mj-lt"/>
              <a:buAutoNum type="arabicPeriod"/>
            </a:pPr>
            <a:r>
              <a:rPr lang="en-US" dirty="0" smtClean="0"/>
              <a:t>Believe that imagination, implementation and an international outlook will provide American businesses and non governmental organizations with an enduring competitive advantage. </a:t>
            </a:r>
          </a:p>
          <a:p>
            <a:pPr marL="457200" indent="-457200">
              <a:buFont typeface="+mj-lt"/>
              <a:buAutoNum type="arabicPeriod"/>
            </a:pPr>
            <a:r>
              <a:rPr lang="en-US" dirty="0" smtClean="0"/>
              <a:t>Have faith in the proposition that determination,  hard work, integrity and self-mastery are the most important characteristics of a graduate of the EOU Masters in Business degree programs.</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0" indent="0">
              <a:buNone/>
            </a:pPr>
            <a:endParaRPr lang="en-US" dirty="0" smtClean="0"/>
          </a:p>
          <a:p>
            <a:pPr marL="0" indent="0">
              <a:buNone/>
            </a:pPr>
            <a:endParaRPr lang="en-US" dirty="0"/>
          </a:p>
        </p:txBody>
      </p:sp>
    </p:spTree>
    <p:extLst>
      <p:ext uri="{BB962C8B-B14F-4D97-AF65-F5344CB8AC3E}">
        <p14:creationId xmlns="" xmlns:p14="http://schemas.microsoft.com/office/powerpoint/2010/main" val="1747781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EOU Masters in Business Teaching Principles</a:t>
            </a:r>
            <a:endParaRPr lang="en-US" dirty="0"/>
          </a:p>
        </p:txBody>
      </p:sp>
      <p:sp>
        <p:nvSpPr>
          <p:cNvPr id="3" name="Content Placeholder 2"/>
          <p:cNvSpPr>
            <a:spLocks noGrp="1"/>
          </p:cNvSpPr>
          <p:nvPr>
            <p:ph idx="1"/>
          </p:nvPr>
        </p:nvSpPr>
        <p:spPr/>
        <p:txBody>
          <a:bodyPr>
            <a:normAutofit fontScale="92500"/>
          </a:bodyPr>
          <a:lstStyle/>
          <a:p>
            <a:r>
              <a:rPr lang="en-US" b="1" dirty="0" smtClean="0"/>
              <a:t>Collaboration </a:t>
            </a:r>
            <a:r>
              <a:rPr lang="en-US" dirty="0" smtClean="0"/>
              <a:t>– EOU Masters faculty include academically qualified members from the entire EOU faculty (integrative methodology). </a:t>
            </a:r>
          </a:p>
          <a:p>
            <a:r>
              <a:rPr lang="en-US" b="1" dirty="0" smtClean="0"/>
              <a:t>Contemporary</a:t>
            </a:r>
            <a:r>
              <a:rPr lang="en-US" dirty="0" smtClean="0"/>
              <a:t> – EOU Masters faculty consist of teachers noted  for their interactive instructional methodology, are active practitioners and engage in the creation of new knowledge by way of original research.</a:t>
            </a:r>
          </a:p>
          <a:p>
            <a:r>
              <a:rPr lang="en-US" b="1" dirty="0" smtClean="0"/>
              <a:t>International experience </a:t>
            </a:r>
            <a:r>
              <a:rPr lang="en-US" dirty="0" smtClean="0"/>
              <a:t>– EOU Masters faculty members have worldwide teaching,  presentation and consulting credentials to expand the scope and perspective of the EOU Masters in Business programs.    </a:t>
            </a:r>
          </a:p>
          <a:p>
            <a:endParaRPr lang="en-US" dirty="0"/>
          </a:p>
        </p:txBody>
      </p:sp>
    </p:spTree>
    <p:extLst>
      <p:ext uri="{BB962C8B-B14F-4D97-AF65-F5344CB8AC3E}">
        <p14:creationId xmlns="" xmlns:p14="http://schemas.microsoft.com/office/powerpoint/2010/main" val="1261553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EOU Masters in Business </a:t>
            </a:r>
            <a:r>
              <a:rPr lang="en-US" sz="4000" dirty="0" smtClean="0"/>
              <a:t>Distinctive Curricula</a:t>
            </a:r>
            <a:br>
              <a:rPr lang="en-US" sz="4000" dirty="0" smtClean="0"/>
            </a:br>
            <a:r>
              <a:rPr lang="en-US" sz="4000" dirty="0" smtClean="0"/>
              <a:t>1+1 = 7</a:t>
            </a:r>
            <a:endParaRPr lang="en-US" sz="4000" dirty="0"/>
          </a:p>
        </p:txBody>
      </p:sp>
      <p:sp>
        <p:nvSpPr>
          <p:cNvPr id="3" name="Content Placeholder 2"/>
          <p:cNvSpPr>
            <a:spLocks noGrp="1"/>
          </p:cNvSpPr>
          <p:nvPr>
            <p:ph idx="1"/>
          </p:nvPr>
        </p:nvSpPr>
        <p:spPr>
          <a:xfrm>
            <a:off x="838200" y="2362200"/>
            <a:ext cx="7467600" cy="3627525"/>
          </a:xfrm>
        </p:spPr>
        <p:txBody>
          <a:bodyPr>
            <a:normAutofit fontScale="92500" lnSpcReduction="10000"/>
          </a:bodyPr>
          <a:lstStyle/>
          <a:p>
            <a:pPr marL="0" indent="0">
              <a:buNone/>
            </a:pPr>
            <a:r>
              <a:rPr lang="en-US" b="1" dirty="0" smtClean="0"/>
              <a:t>Two Masters Degrees - Eight Options</a:t>
            </a:r>
          </a:p>
          <a:p>
            <a:pPr marL="457200" indent="-457200">
              <a:buFont typeface="+mj-lt"/>
              <a:buAutoNum type="arabicPeriod"/>
            </a:pPr>
            <a:r>
              <a:rPr lang="en-US" dirty="0" smtClean="0"/>
              <a:t>MBA -Traditional (existing curriculum with refurbishments) and use of existing delivery and cohort model.</a:t>
            </a:r>
          </a:p>
          <a:p>
            <a:pPr marL="457200" indent="-457200">
              <a:buFont typeface="+mj-lt"/>
              <a:buAutoNum type="arabicPeriod"/>
            </a:pPr>
            <a:r>
              <a:rPr lang="en-US" dirty="0" err="1" smtClean="0"/>
              <a:t>MyMBA</a:t>
            </a:r>
            <a:r>
              <a:rPr lang="en-US" dirty="0" smtClean="0"/>
              <a:t> – Personalized</a:t>
            </a:r>
          </a:p>
          <a:p>
            <a:pPr marL="457200" indent="-457200">
              <a:buFont typeface="+mj-lt"/>
              <a:buAutoNum type="arabicPeriod"/>
            </a:pPr>
            <a:r>
              <a:rPr lang="en-US" dirty="0" smtClean="0"/>
              <a:t>MBA – Fast Track  - Accelerated </a:t>
            </a:r>
          </a:p>
          <a:p>
            <a:pPr marL="457200" indent="-457200">
              <a:buFont typeface="+mj-lt"/>
              <a:buAutoNum type="arabicPeriod"/>
            </a:pPr>
            <a:r>
              <a:rPr lang="en-US" dirty="0" smtClean="0"/>
              <a:t>MBA – Online</a:t>
            </a:r>
          </a:p>
          <a:p>
            <a:pPr marL="457200" indent="-457200">
              <a:buFont typeface="+mj-lt"/>
              <a:buAutoNum type="arabicPeriod"/>
            </a:pPr>
            <a:r>
              <a:rPr lang="en-US" dirty="0" smtClean="0"/>
              <a:t>MSM – New</a:t>
            </a:r>
          </a:p>
          <a:p>
            <a:pPr marL="457200" indent="-457200">
              <a:buFont typeface="+mj-lt"/>
              <a:buAutoNum type="arabicPeriod"/>
            </a:pPr>
            <a:r>
              <a:rPr lang="en-US" dirty="0" smtClean="0"/>
              <a:t>MSM – Online</a:t>
            </a:r>
          </a:p>
          <a:p>
            <a:pPr marL="457200" indent="-457200">
              <a:buFont typeface="+mj-lt"/>
              <a:buAutoNum type="arabicPeriod"/>
            </a:pPr>
            <a:r>
              <a:rPr lang="en-US" dirty="0" smtClean="0"/>
              <a:t>MyMSM – Personalized</a:t>
            </a:r>
          </a:p>
        </p:txBody>
      </p:sp>
    </p:spTree>
    <p:extLst>
      <p:ext uri="{BB962C8B-B14F-4D97-AF65-F5344CB8AC3E}">
        <p14:creationId xmlns="" xmlns:p14="http://schemas.microsoft.com/office/powerpoint/2010/main" val="3237198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of the Renewal of the Masters in Business Program</a:t>
            </a:r>
            <a:endParaRPr lang="en-US" dirty="0"/>
          </a:p>
        </p:txBody>
      </p:sp>
      <p:sp>
        <p:nvSpPr>
          <p:cNvPr id="3" name="Content Placeholder 2"/>
          <p:cNvSpPr>
            <a:spLocks noGrp="1"/>
          </p:cNvSpPr>
          <p:nvPr>
            <p:ph idx="1"/>
          </p:nvPr>
        </p:nvSpPr>
        <p:spPr/>
        <p:txBody>
          <a:bodyPr>
            <a:normAutofit/>
          </a:bodyPr>
          <a:lstStyle/>
          <a:p>
            <a:r>
              <a:rPr lang="en-US" dirty="0"/>
              <a:t>The basis of the renewal proposal for Eastern Oregon University’s Masters in Business is to demonstrate the inherent flexibility and value added capacity that a rural university such as EOU can provide to its locale and surrounding </a:t>
            </a:r>
            <a:r>
              <a:rPr lang="en-US" dirty="0" err="1"/>
              <a:t>micropolises</a:t>
            </a:r>
            <a:r>
              <a:rPr lang="en-US" dirty="0"/>
              <a:t>. </a:t>
            </a:r>
          </a:p>
          <a:p>
            <a:pPr marL="0" indent="0">
              <a:buNone/>
            </a:pPr>
            <a:r>
              <a:rPr lang="en-US" dirty="0"/>
              <a:t> </a:t>
            </a:r>
          </a:p>
          <a:p>
            <a:pPr marL="0" indent="0">
              <a:buNone/>
            </a:pPr>
            <a:endParaRPr lang="en-US" dirty="0"/>
          </a:p>
        </p:txBody>
      </p:sp>
    </p:spTree>
    <p:extLst>
      <p:ext uri="{BB962C8B-B14F-4D97-AF65-F5344CB8AC3E}">
        <p14:creationId xmlns="" xmlns:p14="http://schemas.microsoft.com/office/powerpoint/2010/main" val="2220042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EOU MBA Curriculum</a:t>
            </a:r>
            <a:endParaRPr lang="en-US" dirty="0"/>
          </a:p>
        </p:txBody>
      </p:sp>
      <p:sp>
        <p:nvSpPr>
          <p:cNvPr id="3" name="Content Placeholder 2"/>
          <p:cNvSpPr>
            <a:spLocks noGrp="1"/>
          </p:cNvSpPr>
          <p:nvPr>
            <p:ph idx="1"/>
          </p:nvPr>
        </p:nvSpPr>
        <p:spPr/>
        <p:txBody>
          <a:bodyPr>
            <a:normAutofit fontScale="92500" lnSpcReduction="20000"/>
          </a:bodyPr>
          <a:lstStyle/>
          <a:p>
            <a:r>
              <a:rPr lang="en-US" dirty="0"/>
              <a:t>BA 515 Marketing Strategies and Techniques </a:t>
            </a:r>
            <a:r>
              <a:rPr lang="en-US" i="1" dirty="0"/>
              <a:t>(5 credits)</a:t>
            </a:r>
            <a:r>
              <a:rPr lang="en-US" dirty="0"/>
              <a:t> </a:t>
            </a:r>
          </a:p>
          <a:p>
            <a:r>
              <a:rPr lang="en-US" dirty="0"/>
              <a:t>BA 520 Financial Strategies and Techniques </a:t>
            </a:r>
            <a:r>
              <a:rPr lang="en-US" i="1" dirty="0"/>
              <a:t>(5 credits)</a:t>
            </a:r>
            <a:r>
              <a:rPr lang="en-US" dirty="0"/>
              <a:t> </a:t>
            </a:r>
          </a:p>
          <a:p>
            <a:r>
              <a:rPr lang="en-US" dirty="0"/>
              <a:t>BA 530 Contemporary Management &amp; Organization </a:t>
            </a:r>
            <a:r>
              <a:rPr lang="en-US" i="1" dirty="0"/>
              <a:t>(5 credits)</a:t>
            </a:r>
            <a:r>
              <a:rPr lang="en-US" dirty="0"/>
              <a:t> </a:t>
            </a:r>
          </a:p>
          <a:p>
            <a:r>
              <a:rPr lang="en-US" dirty="0"/>
              <a:t>BA 540 Operations Management </a:t>
            </a:r>
            <a:r>
              <a:rPr lang="en-US" i="1" dirty="0"/>
              <a:t>(5 credits)</a:t>
            </a:r>
            <a:r>
              <a:rPr lang="en-US" dirty="0"/>
              <a:t> </a:t>
            </a:r>
          </a:p>
          <a:p>
            <a:r>
              <a:rPr lang="en-US" dirty="0"/>
              <a:t>BA 550 Management Information Systems </a:t>
            </a:r>
            <a:r>
              <a:rPr lang="en-US" i="1" dirty="0"/>
              <a:t>(5 credits)</a:t>
            </a:r>
            <a:r>
              <a:rPr lang="en-US" dirty="0"/>
              <a:t> </a:t>
            </a:r>
          </a:p>
          <a:p>
            <a:r>
              <a:rPr lang="en-US" dirty="0"/>
              <a:t>BA 560 Business Ethics, Government, and Society </a:t>
            </a:r>
            <a:r>
              <a:rPr lang="en-US" i="1" dirty="0"/>
              <a:t>(5 credits)</a:t>
            </a:r>
            <a:r>
              <a:rPr lang="en-US" dirty="0"/>
              <a:t> </a:t>
            </a:r>
          </a:p>
          <a:p>
            <a:r>
              <a:rPr lang="en-US" dirty="0"/>
              <a:t>BA 570 International Business: Strategies &amp; Techniques </a:t>
            </a:r>
            <a:r>
              <a:rPr lang="en-US" i="1" dirty="0"/>
              <a:t>(5 credits)</a:t>
            </a:r>
            <a:r>
              <a:rPr lang="en-US" dirty="0"/>
              <a:t> </a:t>
            </a:r>
          </a:p>
          <a:p>
            <a:r>
              <a:rPr lang="en-US" dirty="0"/>
              <a:t>BA 580 Competition and Strategic Management </a:t>
            </a:r>
            <a:r>
              <a:rPr lang="en-US" i="1" dirty="0"/>
              <a:t>(5 credits</a:t>
            </a:r>
            <a:r>
              <a:rPr lang="en-US" i="1" dirty="0" smtClean="0"/>
              <a:t>)</a:t>
            </a:r>
          </a:p>
          <a:p>
            <a:r>
              <a:rPr lang="en-US" i="1" dirty="0" smtClean="0"/>
              <a:t>BA 699  </a:t>
            </a:r>
            <a:r>
              <a:rPr lang="en-US" dirty="0"/>
              <a:t>Master Project </a:t>
            </a:r>
            <a:r>
              <a:rPr lang="en-US" i="1" dirty="0" smtClean="0"/>
              <a:t> (5 credits)</a:t>
            </a:r>
            <a:r>
              <a:rPr lang="en-US" dirty="0" smtClean="0"/>
              <a:t> </a:t>
            </a:r>
            <a:endParaRPr lang="en-US" dirty="0"/>
          </a:p>
          <a:p>
            <a:pPr marL="0" indent="0">
              <a:buNone/>
            </a:pPr>
            <a:endParaRPr lang="en-US" dirty="0"/>
          </a:p>
        </p:txBody>
      </p:sp>
    </p:spTree>
    <p:extLst>
      <p:ext uri="{BB962C8B-B14F-4D97-AF65-F5344CB8AC3E}">
        <p14:creationId xmlns="" xmlns:p14="http://schemas.microsoft.com/office/powerpoint/2010/main" val="800126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41440" cy="1345837"/>
          </a:xfrm>
        </p:spPr>
        <p:txBody>
          <a:bodyPr/>
          <a:lstStyle/>
          <a:p>
            <a:r>
              <a:rPr lang="en-US" sz="3200" dirty="0" smtClean="0"/>
              <a:t> </a:t>
            </a:r>
            <a:r>
              <a:rPr lang="en-US" sz="2400" dirty="0" smtClean="0"/>
              <a:t>Option 1: MBA </a:t>
            </a:r>
            <a:r>
              <a:rPr lang="en-US" sz="2400" dirty="0"/>
              <a:t>-Traditional (existing curriculum with refurbishments) and use of existing delivery </a:t>
            </a:r>
            <a:r>
              <a:rPr lang="en-US" sz="2800" dirty="0"/>
              <a:t>and cohort </a:t>
            </a:r>
            <a:r>
              <a:rPr lang="en-US" sz="2400" dirty="0"/>
              <a:t>model.</a:t>
            </a:r>
            <a:r>
              <a:rPr lang="en-US" sz="2800" dirty="0"/>
              <a:t/>
            </a:r>
            <a:br>
              <a:rPr lang="en-US" sz="2800" dirty="0"/>
            </a:br>
            <a:endParaRPr lang="en-US" dirty="0"/>
          </a:p>
        </p:txBody>
      </p:sp>
      <p:sp>
        <p:nvSpPr>
          <p:cNvPr id="3" name="Content Placeholder 2"/>
          <p:cNvSpPr>
            <a:spLocks noGrp="1"/>
          </p:cNvSpPr>
          <p:nvPr>
            <p:ph idx="1"/>
          </p:nvPr>
        </p:nvSpPr>
        <p:spPr>
          <a:xfrm>
            <a:off x="838200" y="1524000"/>
            <a:ext cx="7467600" cy="5181600"/>
          </a:xfrm>
        </p:spPr>
        <p:txBody>
          <a:bodyPr>
            <a:normAutofit fontScale="85000" lnSpcReduction="20000"/>
          </a:bodyPr>
          <a:lstStyle/>
          <a:p>
            <a:pPr marL="0" indent="0">
              <a:buNone/>
            </a:pPr>
            <a:r>
              <a:rPr lang="en-US" dirty="0" smtClean="0"/>
              <a:t>Refurbishment Recommendations</a:t>
            </a:r>
          </a:p>
          <a:p>
            <a:r>
              <a:rPr lang="en-US" dirty="0" smtClean="0"/>
              <a:t>Introduction of an “onboarding” Friday night -Saturday seminar the weekend before the first course begins.  The seminar will familiarize new Masters students to the curriculum, each other and faculty, APA, grading, quality expectations and other operational components of the program including the selection of their integrated management project (BA 699) topic.</a:t>
            </a:r>
          </a:p>
          <a:p>
            <a:r>
              <a:rPr lang="en-US" dirty="0" smtClean="0"/>
              <a:t>Integration of the toll-gate process into the MBA Traditional curriculum to evaluate student success. </a:t>
            </a:r>
          </a:p>
          <a:p>
            <a:r>
              <a:rPr lang="en-US" dirty="0" smtClean="0"/>
              <a:t>Assignment of a Faculty Counselor to each student. </a:t>
            </a:r>
          </a:p>
          <a:p>
            <a:r>
              <a:rPr lang="en-US" dirty="0" smtClean="0"/>
              <a:t>A complete refresh of the content of each existing course in the curriculum to insure the content, objectives and outcomes are contemporary. A decision to maintain or eliminate/replace courses should be rendered as part of the refurbishment procedure.</a:t>
            </a:r>
          </a:p>
          <a:p>
            <a:r>
              <a:rPr lang="en-US" dirty="0" smtClean="0"/>
              <a:t>An analysis of course sequencing should be made in partnership with the College of Education to determine if the existing course arrangement facilitates or hinders learning and knowledge retention.</a:t>
            </a:r>
          </a:p>
        </p:txBody>
      </p:sp>
    </p:spTree>
    <p:extLst>
      <p:ext uri="{BB962C8B-B14F-4D97-AF65-F5344CB8AC3E}">
        <p14:creationId xmlns="" xmlns:p14="http://schemas.microsoft.com/office/powerpoint/2010/main" val="1532463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1: MBA -Traditional </a:t>
            </a:r>
            <a:r>
              <a:rPr lang="en-US" dirty="0" smtClean="0"/>
              <a:t>With Refurbishments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All courses should be reviewed to insure that the competencies and desired characteristics used to admit students are infused into each course, and can be measured and evaluated. </a:t>
            </a:r>
          </a:p>
          <a:p>
            <a:r>
              <a:rPr lang="en-US" dirty="0"/>
              <a:t>A new College of Business MBA pre/post survey should be included in each course to measure the degree of learning that students report they experienced during  each course. </a:t>
            </a:r>
          </a:p>
          <a:p>
            <a:r>
              <a:rPr lang="en-US" dirty="0"/>
              <a:t>An annual evaluation of the data derived from the </a:t>
            </a:r>
            <a:r>
              <a:rPr lang="en-US" b="1" i="1" u="sng" dirty="0">
                <a:effectLst>
                  <a:outerShdw blurRad="38100" dist="38100" dir="2700000" algn="tl">
                    <a:srgbClr val="000000">
                      <a:alpha val="43137"/>
                    </a:srgbClr>
                  </a:outerShdw>
                </a:effectLst>
              </a:rPr>
              <a:t>toll-gate </a:t>
            </a:r>
            <a:r>
              <a:rPr lang="en-US" b="1" i="1" u="sng" dirty="0" smtClean="0">
                <a:effectLst>
                  <a:outerShdw blurRad="38100" dist="38100" dir="2700000" algn="tl">
                    <a:srgbClr val="000000">
                      <a:alpha val="43137"/>
                    </a:srgbClr>
                  </a:outerShdw>
                </a:effectLst>
              </a:rPr>
              <a:t>assessment process</a:t>
            </a:r>
            <a:r>
              <a:rPr lang="en-US" dirty="0"/>
              <a:t>, grades and pre/post surveys should be conducted to determine if this MBA curriculum, faculty members and students are achieving the goals of the program.</a:t>
            </a:r>
          </a:p>
          <a:p>
            <a:endParaRPr lang="en-US" dirty="0"/>
          </a:p>
        </p:txBody>
      </p:sp>
    </p:spTree>
    <p:extLst>
      <p:ext uri="{BB962C8B-B14F-4D97-AF65-F5344CB8AC3E}">
        <p14:creationId xmlns="" xmlns:p14="http://schemas.microsoft.com/office/powerpoint/2010/main" val="3017922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MBA Academic Toll Gate Process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Purpose: To provide faculty, students and institution with assurance that MBA admission criteria and student performance in the MBA program are being achieved in a satisfactory manner. Additional benefits include:</a:t>
            </a:r>
          </a:p>
          <a:p>
            <a:pPr lvl="0"/>
            <a:r>
              <a:rPr lang="en-US" dirty="0"/>
              <a:t>Ability for EOU MBA faculty to intervene quickly if a student is not meeting course requirements with specific remedial assistance.</a:t>
            </a:r>
          </a:p>
          <a:p>
            <a:pPr lvl="0"/>
            <a:r>
              <a:rPr lang="en-US" dirty="0"/>
              <a:t>Provide EOU MBA faculty and administration with the ability to assess the quality and consistency of students and faculty performance relative to the degree program outcomes. </a:t>
            </a:r>
          </a:p>
          <a:p>
            <a:pPr lvl="0"/>
            <a:r>
              <a:rPr lang="en-US" dirty="0"/>
              <a:t>Provide a “mixed method” assessment of student performance. </a:t>
            </a:r>
          </a:p>
          <a:p>
            <a:pPr marL="0" indent="0">
              <a:buNone/>
            </a:pPr>
            <a:endParaRPr lang="en-US" dirty="0"/>
          </a:p>
        </p:txBody>
      </p:sp>
    </p:spTree>
    <p:extLst>
      <p:ext uri="{BB962C8B-B14F-4D97-AF65-F5344CB8AC3E}">
        <p14:creationId xmlns="" xmlns:p14="http://schemas.microsoft.com/office/powerpoint/2010/main" val="888947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MBA Academic Toll Gate Process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16390228"/>
              </p:ext>
            </p:extLst>
          </p:nvPr>
        </p:nvGraphicFramePr>
        <p:xfrm>
          <a:off x="838200" y="2038350"/>
          <a:ext cx="7467600"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3"/>
          <p:cNvSpPr txBox="1"/>
          <p:nvPr/>
        </p:nvSpPr>
        <p:spPr>
          <a:xfrm>
            <a:off x="4895850" y="4838700"/>
            <a:ext cx="838200" cy="1524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Calibri"/>
              </a:rPr>
              <a:t>Review by Panel including Faculty from both Courses 1 &amp; 2 </a:t>
            </a:r>
          </a:p>
          <a:p>
            <a:pPr marL="0" marR="0">
              <a:spcBef>
                <a:spcPts val="0"/>
              </a:spcBef>
              <a:spcAft>
                <a:spcPts val="0"/>
              </a:spcAft>
            </a:pPr>
            <a:r>
              <a:rPr lang="en-US" sz="1200" dirty="0">
                <a:effectLst/>
                <a:latin typeface="Times New Roman"/>
                <a:ea typeface="Calibri"/>
              </a:rPr>
              <a:t>Go/No Go</a:t>
            </a:r>
          </a:p>
        </p:txBody>
      </p:sp>
      <p:sp>
        <p:nvSpPr>
          <p:cNvPr id="6" name="Down Arrow 5"/>
          <p:cNvSpPr/>
          <p:nvPr/>
        </p:nvSpPr>
        <p:spPr>
          <a:xfrm>
            <a:off x="4572000" y="3581400"/>
            <a:ext cx="1485900" cy="1257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ight Arrow 6"/>
          <p:cNvSpPr/>
          <p:nvPr/>
        </p:nvSpPr>
        <p:spPr>
          <a:xfrm>
            <a:off x="5758631" y="4648200"/>
            <a:ext cx="952500"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6"/>
          <p:cNvSpPr txBox="1"/>
          <p:nvPr/>
        </p:nvSpPr>
        <p:spPr>
          <a:xfrm>
            <a:off x="6711131" y="4648200"/>
            <a:ext cx="1076325" cy="762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Times New Roman"/>
                <a:ea typeface="Calibri"/>
              </a:rPr>
              <a:t>Proceed to next set of courses; no restrictions</a:t>
            </a:r>
          </a:p>
        </p:txBody>
      </p:sp>
      <p:sp>
        <p:nvSpPr>
          <p:cNvPr id="9" name="Right Arrow 8"/>
          <p:cNvSpPr/>
          <p:nvPr/>
        </p:nvSpPr>
        <p:spPr>
          <a:xfrm>
            <a:off x="5762625" y="5867400"/>
            <a:ext cx="866775" cy="714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9"/>
          <p:cNvSpPr txBox="1"/>
          <p:nvPr/>
        </p:nvSpPr>
        <p:spPr>
          <a:xfrm>
            <a:off x="5762625" y="6076950"/>
            <a:ext cx="685800" cy="2762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Times New Roman"/>
                <a:ea typeface="Calibri"/>
              </a:rPr>
              <a:t>No Go</a:t>
            </a:r>
          </a:p>
        </p:txBody>
      </p:sp>
      <p:sp>
        <p:nvSpPr>
          <p:cNvPr id="11" name="Text Box 7"/>
          <p:cNvSpPr txBox="1"/>
          <p:nvPr/>
        </p:nvSpPr>
        <p:spPr>
          <a:xfrm>
            <a:off x="5815781" y="4900612"/>
            <a:ext cx="419100" cy="2571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Times New Roman"/>
                <a:ea typeface="Calibri"/>
              </a:rPr>
              <a:t>Go</a:t>
            </a:r>
          </a:p>
        </p:txBody>
      </p:sp>
      <p:sp>
        <p:nvSpPr>
          <p:cNvPr id="15" name="TextBox 14"/>
          <p:cNvSpPr txBox="1"/>
          <p:nvPr/>
        </p:nvSpPr>
        <p:spPr>
          <a:xfrm>
            <a:off x="6711131" y="5476785"/>
            <a:ext cx="1905000" cy="1015663"/>
          </a:xfrm>
          <a:prstGeom prst="rect">
            <a:avLst/>
          </a:prstGeom>
          <a:solidFill>
            <a:schemeClr val="tx1"/>
          </a:solidFill>
        </p:spPr>
        <p:txBody>
          <a:bodyPr wrap="square" rtlCol="0">
            <a:spAutoFit/>
          </a:bodyPr>
          <a:lstStyle/>
          <a:p>
            <a:r>
              <a:rPr lang="en-US" sz="1200" dirty="0" smtClean="0">
                <a:solidFill>
                  <a:schemeClr val="bg1"/>
                </a:solidFill>
              </a:rPr>
              <a:t>Student receives an incomplete, must enroll in a remedial course before proceeding in course sequence.</a:t>
            </a:r>
            <a:endParaRPr lang="en-US" sz="1200" dirty="0">
              <a:solidFill>
                <a:schemeClr val="bg1"/>
              </a:solidFill>
            </a:endParaRPr>
          </a:p>
        </p:txBody>
      </p:sp>
    </p:spTree>
    <p:extLst>
      <p:ext uri="{BB962C8B-B14F-4D97-AF65-F5344CB8AC3E}">
        <p14:creationId xmlns="" xmlns:p14="http://schemas.microsoft.com/office/powerpoint/2010/main" val="2215002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of the Structure of New Masters Degrees: </a:t>
            </a:r>
            <a:br>
              <a:rPr lang="en-US" dirty="0" smtClean="0"/>
            </a:br>
            <a:r>
              <a:rPr lang="en-US" dirty="0" smtClean="0"/>
              <a:t>Open Architecture  </a:t>
            </a:r>
            <a:endParaRPr lang="en-US" dirty="0"/>
          </a:p>
        </p:txBody>
      </p:sp>
      <p:sp>
        <p:nvSpPr>
          <p:cNvPr id="3" name="Content Placeholder 2"/>
          <p:cNvSpPr>
            <a:spLocks noGrp="1"/>
          </p:cNvSpPr>
          <p:nvPr>
            <p:ph idx="1"/>
          </p:nvPr>
        </p:nvSpPr>
        <p:spPr>
          <a:xfrm>
            <a:off x="838200" y="2743200"/>
            <a:ext cx="7467600" cy="3246525"/>
          </a:xfrm>
        </p:spPr>
        <p:txBody>
          <a:bodyPr>
            <a:normAutofit fontScale="92500" lnSpcReduction="20000"/>
          </a:bodyPr>
          <a:lstStyle/>
          <a:p>
            <a:r>
              <a:rPr lang="en-US" dirty="0" smtClean="0"/>
              <a:t>The ability to  adjust to  new subjects, discipline content and emerging  business trends requires an “open architecture” approach to building and maintaining the new program.</a:t>
            </a:r>
          </a:p>
          <a:p>
            <a:r>
              <a:rPr lang="en-US" dirty="0" smtClean="0"/>
              <a:t>Creating  a “hard wired” curriculum that becomes  outpaced by customer needs and marketplace  makes it difficult to renew and adapt while in motion.</a:t>
            </a:r>
          </a:p>
          <a:p>
            <a:r>
              <a:rPr lang="en-US" dirty="0" smtClean="0"/>
              <a:t>Open Architecture  enables faculty and students to  adjust optional  course choices quickly and easily. </a:t>
            </a:r>
          </a:p>
          <a:p>
            <a:r>
              <a:rPr lang="en-US" dirty="0" smtClean="0"/>
              <a:t>No need for quadrennial reviews.</a:t>
            </a:r>
            <a:endParaRPr lang="en-US" dirty="0"/>
          </a:p>
        </p:txBody>
      </p:sp>
    </p:spTree>
    <p:extLst>
      <p:ext uri="{BB962C8B-B14F-4D97-AF65-F5344CB8AC3E}">
        <p14:creationId xmlns="" xmlns:p14="http://schemas.microsoft.com/office/powerpoint/2010/main" val="88984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609599"/>
            <a:ext cx="8041440" cy="914401"/>
          </a:xfrm>
        </p:spPr>
        <p:txBody>
          <a:bodyPr/>
          <a:lstStyle/>
          <a:p>
            <a:pPr marL="457200" indent="-457200"/>
            <a:r>
              <a:rPr lang="en-US" sz="2800" dirty="0" smtClean="0"/>
              <a:t>MBA Choices 2-4 </a:t>
            </a:r>
            <a:r>
              <a:rPr lang="en-US" sz="2800" dirty="0" err="1" smtClean="0"/>
              <a:t>MyMBA</a:t>
            </a:r>
            <a:r>
              <a:rPr lang="en-US" sz="2800" dirty="0" smtClean="0"/>
              <a:t> to Online</a:t>
            </a:r>
            <a:r>
              <a:rPr lang="en-US" sz="2800" dirty="0"/>
              <a:t/>
            </a:r>
            <a:br>
              <a:rPr lang="en-US" sz="2800" dirty="0"/>
            </a:br>
            <a:r>
              <a:rPr lang="en-US" sz="2800" dirty="0" smtClean="0"/>
              <a:t>Common Competency Platform</a:t>
            </a:r>
            <a:r>
              <a:rPr lang="en-US" dirty="0"/>
              <a:t/>
            </a:r>
            <a:br>
              <a:rPr lang="en-US" dirty="0"/>
            </a:br>
            <a:r>
              <a:rPr lang="en-US" dirty="0"/>
              <a:t> </a:t>
            </a:r>
          </a:p>
        </p:txBody>
      </p:sp>
      <p:sp>
        <p:nvSpPr>
          <p:cNvPr id="3" name="Content Placeholder 2"/>
          <p:cNvSpPr>
            <a:spLocks noGrp="1"/>
          </p:cNvSpPr>
          <p:nvPr>
            <p:ph idx="1"/>
          </p:nvPr>
        </p:nvSpPr>
        <p:spPr>
          <a:xfrm>
            <a:off x="838200" y="1447800"/>
            <a:ext cx="7467600" cy="5334000"/>
          </a:xfrm>
        </p:spPr>
        <p:txBody>
          <a:bodyPr>
            <a:normAutofit fontScale="92500" lnSpcReduction="20000"/>
          </a:bodyPr>
          <a:lstStyle/>
          <a:p>
            <a:r>
              <a:rPr lang="en-US" dirty="0" smtClean="0"/>
              <a:t>The key component of MBA Choices 2-4 is a Common Competency Platform. </a:t>
            </a:r>
          </a:p>
          <a:p>
            <a:r>
              <a:rPr lang="en-US" dirty="0" smtClean="0"/>
              <a:t>The </a:t>
            </a:r>
            <a:r>
              <a:rPr lang="en-US" i="1" dirty="0" smtClean="0"/>
              <a:t>Common Competency Platform </a:t>
            </a:r>
            <a:r>
              <a:rPr lang="en-US" dirty="0" smtClean="0"/>
              <a:t>for the new MBA options consists of the following courses:</a:t>
            </a:r>
          </a:p>
          <a:p>
            <a:pPr marL="786384" lvl="1" indent="-457200">
              <a:buFont typeface="+mj-lt"/>
              <a:buAutoNum type="arabicPeriod"/>
            </a:pPr>
            <a:r>
              <a:rPr lang="en-US" b="1" dirty="0"/>
              <a:t>Management and Leadership: Key Similarities, Desirable Differences </a:t>
            </a:r>
          </a:p>
          <a:p>
            <a:pPr marL="786384" lvl="1" indent="-457200">
              <a:buFont typeface="+mj-lt"/>
              <a:buAutoNum type="arabicPeriod"/>
            </a:pPr>
            <a:r>
              <a:rPr lang="en-US" b="1" dirty="0"/>
              <a:t>Contemporary Financial Analysis </a:t>
            </a:r>
          </a:p>
          <a:p>
            <a:pPr marL="786384" lvl="1" indent="-457200">
              <a:buFont typeface="+mj-lt"/>
              <a:buAutoNum type="arabicPeriod"/>
            </a:pPr>
            <a:r>
              <a:rPr lang="en-US" b="1" dirty="0" smtClean="0"/>
              <a:t>Understanding and Unleashing Creativity</a:t>
            </a:r>
          </a:p>
          <a:p>
            <a:pPr marL="786384" lvl="1" indent="-457200">
              <a:buFont typeface="+mj-lt"/>
              <a:buAutoNum type="arabicPeriod"/>
            </a:pPr>
            <a:r>
              <a:rPr lang="en-US" b="1" dirty="0" smtClean="0"/>
              <a:t>Business </a:t>
            </a:r>
            <a:r>
              <a:rPr lang="en-US" b="1" dirty="0"/>
              <a:t>Endurance Principles</a:t>
            </a:r>
          </a:p>
          <a:p>
            <a:pPr marL="786384" lvl="1" indent="-457200">
              <a:buFont typeface="+mj-lt"/>
              <a:buAutoNum type="arabicPeriod"/>
            </a:pPr>
            <a:r>
              <a:rPr lang="en-US" b="1" dirty="0"/>
              <a:t>Personal and Professional </a:t>
            </a:r>
            <a:r>
              <a:rPr lang="en-US" b="1" dirty="0" smtClean="0"/>
              <a:t>Ethics</a:t>
            </a:r>
          </a:p>
          <a:p>
            <a:pPr marL="786384" lvl="1" indent="-457200">
              <a:buFont typeface="+mj-lt"/>
              <a:buAutoNum type="arabicPeriod"/>
            </a:pPr>
            <a:endParaRPr lang="en-US" b="1" dirty="0"/>
          </a:p>
          <a:p>
            <a:pPr marL="329184" lvl="1" indent="0">
              <a:buNone/>
            </a:pPr>
            <a:r>
              <a:rPr lang="en-US" b="1" u="sng" dirty="0" smtClean="0"/>
              <a:t>Note:</a:t>
            </a:r>
            <a:r>
              <a:rPr lang="en-US" dirty="0" smtClean="0"/>
              <a:t> No separate course to write the thesis will be included in the new options.  A major introspective paper and PowerPoint presentation presented to a two-three person faculty member committee would replace the thesis requirement.  This activity would be a graduation requirement and be included in the student’s MBA fees.</a:t>
            </a:r>
          </a:p>
          <a:p>
            <a:pPr marL="457200" indent="-457200">
              <a:buFont typeface="+mj-lt"/>
              <a:buAutoNum type="arabicPeriod"/>
            </a:pPr>
            <a:endParaRPr lang="en-US" dirty="0"/>
          </a:p>
        </p:txBody>
      </p:sp>
    </p:spTree>
    <p:extLst>
      <p:ext uri="{BB962C8B-B14F-4D97-AF65-F5344CB8AC3E}">
        <p14:creationId xmlns="" xmlns:p14="http://schemas.microsoft.com/office/powerpoint/2010/main" val="3993112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685799"/>
            <a:ext cx="8041440" cy="1193437"/>
          </a:xfrm>
        </p:spPr>
        <p:txBody>
          <a:bodyPr/>
          <a:lstStyle/>
          <a:p>
            <a:r>
              <a:rPr lang="en-US" sz="3600" dirty="0" smtClean="0"/>
              <a:t>New </a:t>
            </a:r>
            <a:r>
              <a:rPr lang="en-US" sz="3600" dirty="0"/>
              <a:t>Curricula </a:t>
            </a:r>
            <a:r>
              <a:rPr lang="en-US" sz="3600" dirty="0" smtClean="0"/>
              <a:t>Options</a:t>
            </a:r>
            <a:r>
              <a:rPr lang="en-US" sz="3600" dirty="0"/>
              <a:t/>
            </a:r>
            <a:br>
              <a:rPr lang="en-US" sz="3600" dirty="0"/>
            </a:br>
            <a:r>
              <a:rPr lang="en-US" sz="3600" dirty="0" smtClean="0"/>
              <a:t>Option 2: </a:t>
            </a:r>
            <a:br>
              <a:rPr lang="en-US" sz="3600" dirty="0" smtClean="0"/>
            </a:br>
            <a:r>
              <a:rPr lang="en-US" sz="3600" dirty="0" err="1" smtClean="0"/>
              <a:t>MyMBA</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Once the </a:t>
            </a:r>
            <a:r>
              <a:rPr lang="en-US" dirty="0"/>
              <a:t>Common Competency Platform is </a:t>
            </a:r>
            <a:r>
              <a:rPr lang="en-US" dirty="0" smtClean="0"/>
              <a:t>completed; students in the new MBA programs would select 4 of the following courses to complete their degree requirements; with approval of their Faculty Counselor and the MBA Director.</a:t>
            </a:r>
          </a:p>
          <a:p>
            <a:pPr marL="0" indent="0">
              <a:buNone/>
            </a:pPr>
            <a:endParaRPr lang="en-US" dirty="0" smtClean="0"/>
          </a:p>
          <a:p>
            <a:pPr marL="0" indent="0">
              <a:buNone/>
            </a:pPr>
            <a:r>
              <a:rPr lang="en-US" dirty="0" smtClean="0"/>
              <a:t>Note: The course options could be packaged to create specializations and  can be taken in a cohort or online format in traditional 10 week EOU academic terms. </a:t>
            </a:r>
            <a:endParaRPr lang="en-US" dirty="0"/>
          </a:p>
        </p:txBody>
      </p:sp>
    </p:spTree>
    <p:extLst>
      <p:ext uri="{BB962C8B-B14F-4D97-AF65-F5344CB8AC3E}">
        <p14:creationId xmlns="" xmlns:p14="http://schemas.microsoft.com/office/powerpoint/2010/main" val="3847644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
            <a:ext cx="8041440" cy="1143000"/>
          </a:xfrm>
        </p:spPr>
        <p:txBody>
          <a:bodyPr/>
          <a:lstStyle/>
          <a:p>
            <a:r>
              <a:rPr lang="en-US" sz="2000" dirty="0" smtClean="0"/>
              <a:t>New Optional Classes for Students to Select to Complete/Specialize: </a:t>
            </a:r>
            <a:br>
              <a:rPr lang="en-US" sz="2000" dirty="0" smtClean="0"/>
            </a:br>
            <a:r>
              <a:rPr lang="en-US" sz="2000" b="1" dirty="0" smtClean="0">
                <a:effectLst>
                  <a:outerShdw blurRad="38100" dist="38100" dir="2700000" algn="tl">
                    <a:srgbClr val="000000">
                      <a:alpha val="43137"/>
                    </a:srgbClr>
                  </a:outerShdw>
                </a:effectLst>
              </a:rPr>
              <a:t>Select 4</a:t>
            </a:r>
            <a:r>
              <a:rPr lang="en-US" sz="2000" dirty="0" smtClean="0"/>
              <a:t> of the Course Options  (Not inclusive List)</a:t>
            </a:r>
            <a:endParaRPr lang="en-US" sz="2000" dirty="0"/>
          </a:p>
        </p:txBody>
      </p:sp>
      <p:sp>
        <p:nvSpPr>
          <p:cNvPr id="3" name="Content Placeholder 2"/>
          <p:cNvSpPr>
            <a:spLocks noGrp="1"/>
          </p:cNvSpPr>
          <p:nvPr>
            <p:ph idx="1"/>
          </p:nvPr>
        </p:nvSpPr>
        <p:spPr>
          <a:xfrm>
            <a:off x="838200" y="990600"/>
            <a:ext cx="7467600" cy="5867400"/>
          </a:xfrm>
        </p:spPr>
        <p:txBody>
          <a:bodyPr>
            <a:noAutofit/>
          </a:bodyPr>
          <a:lstStyle/>
          <a:p>
            <a:pPr marL="786384" lvl="1" indent="-457200">
              <a:buFont typeface="+mj-lt"/>
              <a:buAutoNum type="arabicPeriod"/>
            </a:pPr>
            <a:r>
              <a:rPr lang="en-US" sz="1600" dirty="0"/>
              <a:t>Crisis Preparation and Disaster Management </a:t>
            </a:r>
          </a:p>
          <a:p>
            <a:pPr marL="786384" lvl="1" indent="-457200">
              <a:buFont typeface="+mj-lt"/>
              <a:buAutoNum type="arabicPeriod"/>
            </a:pPr>
            <a:r>
              <a:rPr lang="en-US" sz="1600" dirty="0"/>
              <a:t>Anticipating, Locating and Deciphering Problems</a:t>
            </a:r>
          </a:p>
          <a:p>
            <a:pPr marL="786384" lvl="1" indent="-457200">
              <a:buFont typeface="+mj-lt"/>
              <a:buAutoNum type="arabicPeriod"/>
            </a:pPr>
            <a:r>
              <a:rPr lang="en-US" sz="1600" dirty="0" smtClean="0"/>
              <a:t>Critical </a:t>
            </a:r>
            <a:r>
              <a:rPr lang="en-US" sz="1600" dirty="0"/>
              <a:t>Thinking Proficiency – From Data to Information to Decisions</a:t>
            </a:r>
          </a:p>
          <a:p>
            <a:pPr marL="786384" lvl="1" indent="-457200">
              <a:buFont typeface="+mj-lt"/>
              <a:buAutoNum type="arabicPeriod"/>
            </a:pPr>
            <a:r>
              <a:rPr lang="en-US" sz="1600" dirty="0"/>
              <a:t>Blue Ocean </a:t>
            </a:r>
            <a:r>
              <a:rPr lang="en-US" sz="1600" dirty="0" smtClean="0"/>
              <a:t>Strategy</a:t>
            </a:r>
          </a:p>
          <a:p>
            <a:pPr marL="786384" lvl="1" indent="-457200">
              <a:buFont typeface="+mj-lt"/>
              <a:buAutoNum type="arabicPeriod"/>
            </a:pPr>
            <a:r>
              <a:rPr lang="en-US" sz="1600" dirty="0" smtClean="0"/>
              <a:t>National and Global Value Chain/Logistics  Management</a:t>
            </a:r>
          </a:p>
          <a:p>
            <a:pPr marL="786384" lvl="1" indent="-457200">
              <a:buFont typeface="+mj-lt"/>
              <a:buAutoNum type="arabicPeriod"/>
            </a:pPr>
            <a:r>
              <a:rPr lang="en-US" sz="1600" dirty="0" smtClean="0"/>
              <a:t>Great Management Literature – Wisdom from Classics and Great Thinkers</a:t>
            </a:r>
          </a:p>
          <a:p>
            <a:pPr marL="786384" lvl="1" indent="-457200">
              <a:buFont typeface="+mj-lt"/>
              <a:buAutoNum type="arabicPeriod"/>
            </a:pPr>
            <a:r>
              <a:rPr lang="en-US" sz="1600" dirty="0" smtClean="0"/>
              <a:t>Historical and Contemporary Affairs – Understanding global cultures, societies, governments, legal developments, events and trends</a:t>
            </a:r>
          </a:p>
          <a:p>
            <a:pPr marL="786384" lvl="1" indent="-457200">
              <a:buFont typeface="+mj-lt"/>
              <a:buAutoNum type="arabicPeriod"/>
            </a:pPr>
            <a:r>
              <a:rPr lang="en-US" sz="1600" dirty="0" smtClean="0"/>
              <a:t>Technological and Social Trends and Their Impact on Consumers</a:t>
            </a:r>
          </a:p>
          <a:p>
            <a:pPr marL="786384" lvl="1" indent="-457200">
              <a:buFont typeface="+mj-lt"/>
              <a:buAutoNum type="arabicPeriod"/>
            </a:pPr>
            <a:r>
              <a:rPr lang="en-US" sz="1600" dirty="0" smtClean="0"/>
              <a:t>Agribusiness and Natural Resources Management</a:t>
            </a:r>
          </a:p>
          <a:p>
            <a:pPr marL="786384" lvl="1" indent="-457200">
              <a:buFont typeface="+mj-lt"/>
              <a:buAutoNum type="arabicPeriod"/>
            </a:pPr>
            <a:r>
              <a:rPr lang="en-US" sz="1600" dirty="0" smtClean="0"/>
              <a:t>Organic  Agriculture Business Development</a:t>
            </a:r>
          </a:p>
          <a:p>
            <a:pPr marL="786384" lvl="1" indent="-457200">
              <a:buFont typeface="+mj-lt"/>
              <a:buAutoNum type="arabicPeriod"/>
            </a:pPr>
            <a:r>
              <a:rPr lang="en-US" sz="1600" dirty="0" smtClean="0"/>
              <a:t>Talent Acquisition, Development, Retention and Deployment</a:t>
            </a:r>
          </a:p>
          <a:p>
            <a:pPr marL="786384" lvl="1" indent="-457200">
              <a:buFont typeface="+mj-lt"/>
              <a:buAutoNum type="arabicPeriod"/>
            </a:pPr>
            <a:r>
              <a:rPr lang="en-US" sz="1600" dirty="0" smtClean="0"/>
              <a:t>Female Leadership Evolution – From Senior Executive to CEO to the Boardroom</a:t>
            </a:r>
          </a:p>
          <a:p>
            <a:pPr marL="786384" lvl="1" indent="-457200">
              <a:buFont typeface="+mj-lt"/>
              <a:buAutoNum type="arabicPeriod"/>
            </a:pPr>
            <a:r>
              <a:rPr lang="en-US" sz="1600" dirty="0" smtClean="0"/>
              <a:t>Generating Profits from “the Bottom” – Profitable Business in Developing  Countries</a:t>
            </a:r>
          </a:p>
          <a:p>
            <a:pPr marL="786384" lvl="1" indent="-457200">
              <a:buFont typeface="+mj-lt"/>
              <a:buAutoNum type="arabicPeriod"/>
            </a:pPr>
            <a:r>
              <a:rPr lang="en-US" sz="1600" dirty="0" smtClean="0"/>
              <a:t>Comprehending  and Utilizing Traditional and New Media </a:t>
            </a:r>
          </a:p>
          <a:p>
            <a:pPr marL="786384" lvl="1" indent="-457200">
              <a:buFont typeface="+mj-lt"/>
              <a:buAutoNum type="arabicPeriod"/>
            </a:pPr>
            <a:r>
              <a:rPr lang="en-US" sz="1600" dirty="0" smtClean="0"/>
              <a:t>Psychology, Demographics, Economics and Statistical Tools to Navigate Future Trends</a:t>
            </a:r>
          </a:p>
          <a:p>
            <a:pPr marL="786384" lvl="1" indent="-457200">
              <a:buFont typeface="+mj-lt"/>
              <a:buAutoNum type="arabicPeriod"/>
            </a:pPr>
            <a:r>
              <a:rPr lang="en-US" sz="1600" dirty="0" smtClean="0"/>
              <a:t>Thriving in a Minority/Majority America and World</a:t>
            </a:r>
          </a:p>
          <a:p>
            <a:pPr marL="329184" lvl="1" indent="0">
              <a:buNone/>
            </a:pPr>
            <a:endParaRPr lang="en-US" sz="1600" dirty="0" smtClean="0"/>
          </a:p>
          <a:p>
            <a:pPr marL="786384" lvl="1" indent="-457200">
              <a:buFont typeface="+mj-lt"/>
              <a:buAutoNum type="arabicPeriod"/>
            </a:pPr>
            <a:endParaRPr lang="en-US" sz="1600" dirty="0"/>
          </a:p>
          <a:p>
            <a:endParaRPr lang="en-US" sz="1800" dirty="0"/>
          </a:p>
        </p:txBody>
      </p:sp>
    </p:spTree>
    <p:extLst>
      <p:ext uri="{BB962C8B-B14F-4D97-AF65-F5344CB8AC3E}">
        <p14:creationId xmlns="" xmlns:p14="http://schemas.microsoft.com/office/powerpoint/2010/main" val="253844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sz="3200" dirty="0" smtClean="0"/>
              <a:t/>
            </a:r>
            <a:br>
              <a:rPr lang="en-US" sz="3200" dirty="0" smtClean="0"/>
            </a:br>
            <a:r>
              <a:rPr lang="en-US" sz="3200" dirty="0"/>
              <a:t/>
            </a:r>
            <a:br>
              <a:rPr lang="en-US" sz="3200" dirty="0"/>
            </a:br>
            <a:r>
              <a:rPr lang="en-US" sz="3200" dirty="0" smtClean="0"/>
              <a:t>New MBA Product Lines: Options 3-4</a:t>
            </a:r>
            <a:br>
              <a:rPr lang="en-US" sz="3200" dirty="0" smtClean="0"/>
            </a:br>
            <a:r>
              <a:rPr lang="en-US" sz="3200" dirty="0" smtClean="0"/>
              <a:t>MBA </a:t>
            </a:r>
            <a:r>
              <a:rPr lang="en-US" sz="3200" dirty="0"/>
              <a:t>– </a:t>
            </a:r>
            <a:r>
              <a:rPr lang="en-US" sz="3200" dirty="0" smtClean="0"/>
              <a:t>Fast Track</a:t>
            </a:r>
            <a:r>
              <a:rPr lang="en-US" sz="3200" dirty="0"/>
              <a:t/>
            </a:r>
            <a:br>
              <a:rPr lang="en-US" sz="3200" dirty="0"/>
            </a:br>
            <a:r>
              <a:rPr lang="en-US" sz="3200" dirty="0"/>
              <a:t>MBA – Online</a:t>
            </a:r>
            <a:r>
              <a:rPr lang="en-US" dirty="0"/>
              <a:t/>
            </a:r>
            <a:br>
              <a:rPr lang="en-US" dirty="0"/>
            </a:br>
            <a:endParaRPr lang="en-US" dirty="0"/>
          </a:p>
        </p:txBody>
      </p:sp>
      <p:sp>
        <p:nvSpPr>
          <p:cNvPr id="4" name="Text Placeholder 3"/>
          <p:cNvSpPr>
            <a:spLocks noGrp="1"/>
          </p:cNvSpPr>
          <p:nvPr>
            <p:ph type="body" idx="1"/>
          </p:nvPr>
        </p:nvSpPr>
        <p:spPr/>
        <p:txBody>
          <a:bodyPr>
            <a:normAutofit lnSpcReduction="10000"/>
          </a:bodyPr>
          <a:lstStyle/>
          <a:p>
            <a:r>
              <a:rPr lang="en-US" sz="4400" dirty="0" smtClean="0"/>
              <a:t>From one product offering to</a:t>
            </a:r>
          </a:p>
          <a:p>
            <a:r>
              <a:rPr lang="en-US" sz="4400" dirty="0" smtClean="0"/>
              <a:t>“Brand Extension”</a:t>
            </a:r>
            <a:endParaRPr lang="en-US" sz="4400" dirty="0"/>
          </a:p>
        </p:txBody>
      </p:sp>
    </p:spTree>
    <p:extLst>
      <p:ext uri="{BB962C8B-B14F-4D97-AF65-F5344CB8AC3E}">
        <p14:creationId xmlns="" xmlns:p14="http://schemas.microsoft.com/office/powerpoint/2010/main" val="2260850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 to Rural Universities</a:t>
            </a:r>
            <a:endParaRPr lang="en-US" dirty="0"/>
          </a:p>
        </p:txBody>
      </p:sp>
      <p:sp>
        <p:nvSpPr>
          <p:cNvPr id="3" name="Content Placeholder 2"/>
          <p:cNvSpPr>
            <a:spLocks noGrp="1"/>
          </p:cNvSpPr>
          <p:nvPr>
            <p:ph idx="1"/>
          </p:nvPr>
        </p:nvSpPr>
        <p:spPr/>
        <p:txBody>
          <a:bodyPr/>
          <a:lstStyle/>
          <a:p>
            <a:r>
              <a:rPr lang="en-US" dirty="0"/>
              <a:t>The </a:t>
            </a:r>
            <a:r>
              <a:rPr lang="en-US" dirty="0" smtClean="0"/>
              <a:t>renewal proposal </a:t>
            </a:r>
            <a:r>
              <a:rPr lang="en-US" dirty="0"/>
              <a:t>is not focused </a:t>
            </a:r>
            <a:r>
              <a:rPr lang="en-US" dirty="0" smtClean="0"/>
              <a:t>solely </a:t>
            </a:r>
            <a:r>
              <a:rPr lang="en-US" dirty="0"/>
              <a:t>on EOU; rather EOU’s leadership in this type of MBA program delivery can serve as a template for other domestic and global rural universities to leverage their existing accreditation designation, faculty, capital assets and most importantly, their intimate knowledge of the needs of rural population centers and unique existing and future commercial requirements.</a:t>
            </a:r>
          </a:p>
          <a:p>
            <a:endParaRPr lang="en-US" dirty="0"/>
          </a:p>
        </p:txBody>
      </p:sp>
    </p:spTree>
    <p:extLst>
      <p:ext uri="{BB962C8B-B14F-4D97-AF65-F5344CB8AC3E}">
        <p14:creationId xmlns="" xmlns:p14="http://schemas.microsoft.com/office/powerpoint/2010/main" val="3827883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304800" y="3757154"/>
            <a:ext cx="2834640" cy="662446"/>
          </a:xfrm>
        </p:spPr>
        <p:txBody>
          <a:bodyPr/>
          <a:lstStyle/>
          <a:p>
            <a:r>
              <a:rPr lang="en-US" b="1" dirty="0" smtClean="0"/>
              <a:t>Taking the base “product” and extending it .</a:t>
            </a:r>
          </a:p>
          <a:p>
            <a:endParaRPr lang="en-US" dirty="0"/>
          </a:p>
        </p:txBody>
      </p:sp>
      <p:graphicFrame>
        <p:nvGraphicFramePr>
          <p:cNvPr id="7" name="Object 6"/>
          <p:cNvGraphicFramePr>
            <a:graphicFrameLocks noChangeAspect="1"/>
          </p:cNvGraphicFramePr>
          <p:nvPr>
            <p:extLst>
              <p:ext uri="{D42A27DB-BD31-4B8C-83A1-F6EECF244321}">
                <p14:modId xmlns="" xmlns:p14="http://schemas.microsoft.com/office/powerpoint/2010/main" val="3546095018"/>
              </p:ext>
            </p:extLst>
          </p:nvPr>
        </p:nvGraphicFramePr>
        <p:xfrm>
          <a:off x="3733800" y="0"/>
          <a:ext cx="5410200" cy="6858000"/>
        </p:xfrm>
        <a:graphic>
          <a:graphicData uri="http://schemas.openxmlformats.org/presentationml/2006/ole">
            <p:oleObj spid="_x0000_s1045" name="Acrobat Document" r:id="rId3" imgW="7773840" imgH="10060560" progId="AcroExch.Document.11">
              <p:embed/>
            </p:oleObj>
          </a:graphicData>
        </a:graphic>
      </p:graphicFrame>
      <p:sp>
        <p:nvSpPr>
          <p:cNvPr id="11" name="TextBox 10"/>
          <p:cNvSpPr txBox="1"/>
          <p:nvPr/>
        </p:nvSpPr>
        <p:spPr>
          <a:xfrm>
            <a:off x="2286000" y="4419600"/>
            <a:ext cx="1295400" cy="369332"/>
          </a:xfrm>
          <a:prstGeom prst="rect">
            <a:avLst/>
          </a:prstGeom>
          <a:noFill/>
        </p:spPr>
        <p:txBody>
          <a:bodyPr wrap="square" rtlCol="0">
            <a:spAutoFit/>
          </a:bodyPr>
          <a:lstStyle/>
          <a:p>
            <a:r>
              <a:rPr lang="en-US" b="1" dirty="0" smtClean="0"/>
              <a:t>MSM</a:t>
            </a:r>
            <a:endParaRPr lang="en-US" b="1" dirty="0"/>
          </a:p>
        </p:txBody>
      </p:sp>
      <p:sp>
        <p:nvSpPr>
          <p:cNvPr id="12" name="TextBox 11"/>
          <p:cNvSpPr txBox="1"/>
          <p:nvPr/>
        </p:nvSpPr>
        <p:spPr>
          <a:xfrm>
            <a:off x="2438400" y="5257800"/>
            <a:ext cx="914400" cy="369332"/>
          </a:xfrm>
          <a:prstGeom prst="rect">
            <a:avLst/>
          </a:prstGeom>
          <a:noFill/>
        </p:spPr>
        <p:txBody>
          <a:bodyPr wrap="square" rtlCol="0">
            <a:spAutoFit/>
          </a:bodyPr>
          <a:lstStyle/>
          <a:p>
            <a:r>
              <a:rPr lang="en-US" b="1" dirty="0" smtClean="0"/>
              <a:t>MBA</a:t>
            </a:r>
            <a:endParaRPr lang="en-US" b="1" dirty="0"/>
          </a:p>
        </p:txBody>
      </p:sp>
      <p:cxnSp>
        <p:nvCxnSpPr>
          <p:cNvPr id="14" name="Straight Arrow Connector 13"/>
          <p:cNvCxnSpPr/>
          <p:nvPr/>
        </p:nvCxnSpPr>
        <p:spPr>
          <a:xfrm>
            <a:off x="3124200" y="4604266"/>
            <a:ext cx="297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p:cNvCxnSpPr>
          <p:nvPr/>
        </p:nvCxnSpPr>
        <p:spPr>
          <a:xfrm>
            <a:off x="3352800" y="5442466"/>
            <a:ext cx="3886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609600"/>
            <a:ext cx="2971800" cy="1200329"/>
          </a:xfrm>
          <a:prstGeom prst="rect">
            <a:avLst/>
          </a:prstGeom>
          <a:noFill/>
        </p:spPr>
        <p:txBody>
          <a:bodyPr wrap="square" rtlCol="0">
            <a:spAutoFit/>
          </a:bodyPr>
          <a:lstStyle/>
          <a:p>
            <a:pPr algn="ctr"/>
            <a:r>
              <a:rPr lang="en-US" b="1" dirty="0" smtClean="0"/>
              <a:t>Example of  Brand Extension</a:t>
            </a:r>
          </a:p>
          <a:p>
            <a:pPr algn="ctr"/>
            <a:r>
              <a:rPr lang="en-US" b="1" dirty="0" smtClean="0"/>
              <a:t>7 separate Masters options</a:t>
            </a:r>
            <a:endParaRPr lang="en-US" b="1" dirty="0"/>
          </a:p>
        </p:txBody>
      </p:sp>
      <p:cxnSp>
        <p:nvCxnSpPr>
          <p:cNvPr id="19" name="Straight Arrow Connector 18"/>
          <p:cNvCxnSpPr/>
          <p:nvPr/>
        </p:nvCxnSpPr>
        <p:spPr>
          <a:xfrm>
            <a:off x="3124200" y="978651"/>
            <a:ext cx="3075709" cy="462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82040" y="1851570"/>
            <a:ext cx="1943100" cy="369332"/>
          </a:xfrm>
          <a:prstGeom prst="rect">
            <a:avLst/>
          </a:prstGeom>
          <a:noFill/>
        </p:spPr>
        <p:txBody>
          <a:bodyPr wrap="square" rtlCol="0">
            <a:spAutoFit/>
          </a:bodyPr>
          <a:lstStyle/>
          <a:p>
            <a:r>
              <a:rPr lang="en-US" b="1" dirty="0" smtClean="0"/>
              <a:t>Pricing  Options</a:t>
            </a:r>
            <a:endParaRPr lang="en-US" b="1" dirty="0"/>
          </a:p>
        </p:txBody>
      </p:sp>
      <p:cxnSp>
        <p:nvCxnSpPr>
          <p:cNvPr id="23" name="Straight Arrow Connector 22"/>
          <p:cNvCxnSpPr>
            <a:stCxn id="21" idx="3"/>
          </p:cNvCxnSpPr>
          <p:nvPr/>
        </p:nvCxnSpPr>
        <p:spPr>
          <a:xfrm flipV="1">
            <a:off x="3025140" y="1316444"/>
            <a:ext cx="5448300" cy="719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4800" y="3048000"/>
            <a:ext cx="2286000" cy="707886"/>
          </a:xfrm>
          <a:prstGeom prst="rect">
            <a:avLst/>
          </a:prstGeom>
          <a:noFill/>
        </p:spPr>
        <p:txBody>
          <a:bodyPr wrap="square" rtlCol="0">
            <a:spAutoFit/>
          </a:bodyPr>
          <a:lstStyle/>
          <a:p>
            <a:r>
              <a:rPr lang="en-US" sz="2000" b="1" dirty="0"/>
              <a:t>EOU MBA “Brand Extension</a:t>
            </a:r>
            <a:r>
              <a:rPr lang="en-US" sz="2000" dirty="0"/>
              <a:t>” </a:t>
            </a:r>
          </a:p>
        </p:txBody>
      </p:sp>
    </p:spTree>
    <p:extLst>
      <p:ext uri="{BB962C8B-B14F-4D97-AF65-F5344CB8AC3E}">
        <p14:creationId xmlns="" xmlns:p14="http://schemas.microsoft.com/office/powerpoint/2010/main" val="1474079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914400"/>
            <a:ext cx="8041440" cy="935037"/>
          </a:xfrm>
        </p:spPr>
        <p:txBody>
          <a:bodyPr/>
          <a:lstStyle/>
          <a:p>
            <a:r>
              <a:rPr lang="en-US" dirty="0" smtClean="0"/>
              <a:t/>
            </a:r>
            <a:br>
              <a:rPr lang="en-US" dirty="0" smtClean="0"/>
            </a:br>
            <a:r>
              <a:rPr lang="en-US" dirty="0" smtClean="0"/>
              <a:t>MyMBA </a:t>
            </a:r>
            <a:r>
              <a:rPr lang="en-US" dirty="0"/>
              <a:t>– Personalized</a:t>
            </a:r>
            <a:br>
              <a:rPr lang="en-US" dirty="0"/>
            </a:br>
            <a:endParaRPr lang="en-US" dirty="0"/>
          </a:p>
        </p:txBody>
      </p:sp>
      <p:sp>
        <p:nvSpPr>
          <p:cNvPr id="5" name="Content Placeholder 4"/>
          <p:cNvSpPr>
            <a:spLocks noGrp="1"/>
          </p:cNvSpPr>
          <p:nvPr>
            <p:ph idx="1"/>
          </p:nvPr>
        </p:nvSpPr>
        <p:spPr>
          <a:xfrm>
            <a:off x="914400" y="1939693"/>
            <a:ext cx="7467600" cy="4922925"/>
          </a:xfrm>
        </p:spPr>
        <p:txBody>
          <a:bodyPr>
            <a:normAutofit fontScale="77500" lnSpcReduction="20000"/>
          </a:bodyPr>
          <a:lstStyle/>
          <a:p>
            <a:r>
              <a:rPr lang="en-US" dirty="0" smtClean="0"/>
              <a:t>The MyMBA curriculum is designed to offer a segment of EOU MBA students with course and specialization options that EOU cannot realistically offer (example strategy simulation, econometrics, advanced IT and etc).</a:t>
            </a:r>
          </a:p>
          <a:p>
            <a:r>
              <a:rPr lang="en-US" dirty="0" smtClean="0"/>
              <a:t>The EOU MBA program can take an imaginative approach to attract a segment of the MBA market that is currently overlooked using the following arrangement.</a:t>
            </a:r>
          </a:p>
          <a:p>
            <a:r>
              <a:rPr lang="en-US" dirty="0" smtClean="0"/>
              <a:t>MyMBA students would be required to take </a:t>
            </a:r>
            <a:r>
              <a:rPr lang="en-US" dirty="0"/>
              <a:t>the Common Competency Platform in </a:t>
            </a:r>
            <a:r>
              <a:rPr lang="en-US" dirty="0" smtClean="0"/>
              <a:t>either a face to face or online format.</a:t>
            </a:r>
          </a:p>
          <a:p>
            <a:r>
              <a:rPr lang="en-US" dirty="0" smtClean="0"/>
              <a:t>After completing the Common Competency Platform requirement the student could enroll in 4 Massive Open Online Courses offered by academically qualified universities (ex. Harvard, Yale, MIT, and etc.) as determined by EOU.</a:t>
            </a:r>
          </a:p>
          <a:p>
            <a:r>
              <a:rPr lang="en-US" dirty="0"/>
              <a:t>EOU COB would </a:t>
            </a:r>
            <a:r>
              <a:rPr lang="en-US" dirty="0" smtClean="0"/>
              <a:t>create an independent study course sequence.  The student, with consultation and under the direction of the Faculty Counselor, would “audit” Massive Open Online Course (MOOC) classes that would qualify as part of the personalized degree and complete assignments created by the appropriate faculty member.  </a:t>
            </a:r>
          </a:p>
          <a:p>
            <a:pPr marL="457200" indent="-457200">
              <a:buFont typeface="+mj-lt"/>
              <a:buAutoNum type="arabicPeriod"/>
            </a:pPr>
            <a:endParaRPr lang="en-US" dirty="0" smtClean="0"/>
          </a:p>
          <a:p>
            <a:pPr marL="0" indent="0">
              <a:buNone/>
            </a:pPr>
            <a:endParaRPr lang="en-US" dirty="0"/>
          </a:p>
        </p:txBody>
      </p:sp>
    </p:spTree>
    <p:extLst>
      <p:ext uri="{BB962C8B-B14F-4D97-AF65-F5344CB8AC3E}">
        <p14:creationId xmlns="" xmlns:p14="http://schemas.microsoft.com/office/powerpoint/2010/main" val="1493693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Credible Massive Open Online Classes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solidFill>
                  <a:schemeClr val="tx1"/>
                </a:solidFill>
                <a:hlinkClick r:id="rId2"/>
              </a:rPr>
              <a:t>www.coursera.org</a:t>
            </a:r>
            <a:endParaRPr lang="en-US" dirty="0" smtClean="0">
              <a:solidFill>
                <a:schemeClr val="tx1"/>
              </a:solidFill>
              <a:hlinkClick r:id="rId2"/>
            </a:endParaRPr>
          </a:p>
          <a:p>
            <a:pPr marL="0" indent="0">
              <a:buNone/>
            </a:pPr>
            <a:endParaRPr lang="en-US" dirty="0">
              <a:solidFill>
                <a:schemeClr val="tx1"/>
              </a:solidFill>
              <a:hlinkClick r:id="rId2"/>
            </a:endParaRPr>
          </a:p>
          <a:p>
            <a:pPr marL="0" indent="0">
              <a:buNone/>
            </a:pPr>
            <a:r>
              <a:rPr lang="en-US" dirty="0" smtClean="0">
                <a:solidFill>
                  <a:schemeClr val="tx1"/>
                </a:solidFill>
                <a:hlinkClick r:id="rId2"/>
              </a:rPr>
              <a:t>http</a:t>
            </a:r>
            <a:r>
              <a:rPr lang="en-US" dirty="0">
                <a:solidFill>
                  <a:schemeClr val="tx1"/>
                </a:solidFill>
                <a:hlinkClick r:id="rId2"/>
              </a:rPr>
              <a:t>://</a:t>
            </a:r>
            <a:r>
              <a:rPr lang="en-US" dirty="0" smtClean="0">
                <a:solidFill>
                  <a:schemeClr val="tx1"/>
                </a:solidFill>
                <a:hlinkClick r:id="rId2"/>
              </a:rPr>
              <a:t>training.fema.gov/is/crslist.aspx</a:t>
            </a:r>
            <a:endParaRPr lang="en-US" dirty="0" smtClean="0">
              <a:solidFill>
                <a:schemeClr val="tx1"/>
              </a:solidFill>
            </a:endParaRPr>
          </a:p>
          <a:p>
            <a:pPr marL="0" indent="0">
              <a:buNone/>
            </a:pPr>
            <a:endParaRPr lang="en-US" dirty="0">
              <a:solidFill>
                <a:schemeClr val="tx1"/>
              </a:solidFill>
            </a:endParaRPr>
          </a:p>
          <a:p>
            <a:pPr marL="0" indent="0">
              <a:buNone/>
            </a:pPr>
            <a:r>
              <a:rPr lang="en-US" dirty="0">
                <a:solidFill>
                  <a:schemeClr val="tx1"/>
                </a:solidFill>
                <a:hlinkClick r:id="rId3"/>
              </a:rPr>
              <a:t>http://ocw.mit.edu/courses/#</a:t>
            </a:r>
            <a:r>
              <a:rPr lang="en-US" dirty="0" smtClean="0">
                <a:solidFill>
                  <a:schemeClr val="tx1"/>
                </a:solidFill>
                <a:hlinkClick r:id="rId3"/>
              </a:rPr>
              <a:t>sloan-school-of-management</a:t>
            </a:r>
            <a:endParaRPr lang="en-US" dirty="0" smtClean="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http://www.bdpa-detroit.org/portal/index.php/comittees/high-school-computer-competition-hscc/29-education/57-moocs-top-10-sites-for-free-education-with-elite-universities.html</a:t>
            </a:r>
          </a:p>
        </p:txBody>
      </p:sp>
    </p:spTree>
    <p:extLst>
      <p:ext uri="{BB962C8B-B14F-4D97-AF65-F5344CB8AC3E}">
        <p14:creationId xmlns="" xmlns:p14="http://schemas.microsoft.com/office/powerpoint/2010/main" val="2665180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#3:</a:t>
            </a:r>
            <a:br>
              <a:rPr lang="en-US" dirty="0" smtClean="0"/>
            </a:br>
            <a:r>
              <a:rPr lang="en-US" dirty="0" smtClean="0"/>
              <a:t>MBA </a:t>
            </a:r>
            <a:r>
              <a:rPr lang="en-US" dirty="0"/>
              <a:t>– </a:t>
            </a:r>
            <a:r>
              <a:rPr lang="en-US" dirty="0" smtClean="0"/>
              <a:t>Fast Track</a:t>
            </a:r>
            <a:endParaRPr lang="en-US" dirty="0"/>
          </a:p>
        </p:txBody>
      </p:sp>
      <p:sp>
        <p:nvSpPr>
          <p:cNvPr id="3" name="Content Placeholder 2"/>
          <p:cNvSpPr>
            <a:spLocks noGrp="1"/>
          </p:cNvSpPr>
          <p:nvPr>
            <p:ph idx="1"/>
          </p:nvPr>
        </p:nvSpPr>
        <p:spPr>
          <a:xfrm>
            <a:off x="838200" y="2038388"/>
            <a:ext cx="7467600" cy="4514812"/>
          </a:xfrm>
        </p:spPr>
        <p:txBody>
          <a:bodyPr>
            <a:normAutofit fontScale="70000" lnSpcReduction="20000"/>
          </a:bodyPr>
          <a:lstStyle/>
          <a:p>
            <a:r>
              <a:rPr lang="en-US" sz="2900" dirty="0" smtClean="0"/>
              <a:t>The MBA Fast Track degree is designed to offer an EOU MBA to those ready, willing and able to complete their degree requirements in 8-9 months. </a:t>
            </a:r>
          </a:p>
          <a:p>
            <a:r>
              <a:rPr lang="en-US" sz="2900" dirty="0" smtClean="0"/>
              <a:t>The </a:t>
            </a:r>
            <a:r>
              <a:rPr lang="en-US" sz="2900" u="sng" dirty="0" smtClean="0"/>
              <a:t>face-to-face degree </a:t>
            </a:r>
            <a:r>
              <a:rPr lang="en-US" sz="2900" dirty="0" smtClean="0"/>
              <a:t>would be offered in the following sequence: </a:t>
            </a:r>
          </a:p>
          <a:p>
            <a:pPr lvl="1"/>
            <a:r>
              <a:rPr lang="en-US" sz="2600" dirty="0" smtClean="0"/>
              <a:t>After the “</a:t>
            </a:r>
            <a:r>
              <a:rPr lang="en-US" sz="2600" dirty="0"/>
              <a:t>onboarding” Friday night </a:t>
            </a:r>
            <a:r>
              <a:rPr lang="en-US" sz="2600" dirty="0" smtClean="0"/>
              <a:t>- Saturday </a:t>
            </a:r>
            <a:r>
              <a:rPr lang="en-US" sz="2600" dirty="0"/>
              <a:t>seminar the weekend before the first course begins</a:t>
            </a:r>
            <a:r>
              <a:rPr lang="en-US" sz="2600" dirty="0" smtClean="0"/>
              <a:t> is completed, a pre-course assignment is assigned by the faculty member due before the first week of the course start. </a:t>
            </a:r>
          </a:p>
          <a:p>
            <a:pPr lvl="1"/>
            <a:r>
              <a:rPr lang="en-US" sz="2600" dirty="0" smtClean="0"/>
              <a:t>Common Competency Platform classes are offered in 2 week blocks; each class meets Monday – Friday (6:00 PM -10:00 PM) and on Saturday, 1:00 PM – 5:00 PM), Sunday is a free day. During the class week a group project is required. Upon completion of each course a final assignment is due 15 days after the course end. </a:t>
            </a:r>
          </a:p>
          <a:p>
            <a:pPr lvl="1"/>
            <a:r>
              <a:rPr lang="en-US" sz="2600" dirty="0" smtClean="0"/>
              <a:t>After a one month pause the next sequence of classes is conducted to complete the </a:t>
            </a:r>
            <a:r>
              <a:rPr lang="en-US" sz="2900" dirty="0"/>
              <a:t>Common Competency Platform</a:t>
            </a:r>
            <a:r>
              <a:rPr lang="en-US" sz="2600" dirty="0" smtClean="0"/>
              <a:t>. </a:t>
            </a:r>
          </a:p>
          <a:p>
            <a:pPr lvl="1"/>
            <a:r>
              <a:rPr lang="en-US" sz="2600" dirty="0" smtClean="0"/>
              <a:t>After the Common Competency Platform is complete, students are free to enroll in the new curricula courses or Personalized Degree</a:t>
            </a:r>
            <a:r>
              <a:rPr lang="en-US" dirty="0" smtClean="0"/>
              <a:t>.</a:t>
            </a:r>
          </a:p>
          <a:p>
            <a:pPr marL="329184" lvl="1" indent="0">
              <a:buNone/>
            </a:pPr>
            <a:endParaRPr lang="en-US" dirty="0"/>
          </a:p>
        </p:txBody>
      </p:sp>
    </p:spTree>
    <p:extLst>
      <p:ext uri="{BB962C8B-B14F-4D97-AF65-F5344CB8AC3E}">
        <p14:creationId xmlns="" xmlns:p14="http://schemas.microsoft.com/office/powerpoint/2010/main" val="1118472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41440" cy="1442674"/>
          </a:xfrm>
        </p:spPr>
        <p:txBody>
          <a:bodyPr/>
          <a:lstStyle/>
          <a:p>
            <a:r>
              <a:rPr lang="en-US" sz="3600" dirty="0" smtClean="0"/>
              <a:t>Option #3:</a:t>
            </a:r>
            <a:br>
              <a:rPr lang="en-US" sz="3600" dirty="0" smtClean="0"/>
            </a:br>
            <a:r>
              <a:rPr lang="en-US" sz="3600" dirty="0" smtClean="0"/>
              <a:t>MBA </a:t>
            </a:r>
            <a:r>
              <a:rPr lang="en-US" sz="3600" dirty="0"/>
              <a:t>– </a:t>
            </a:r>
            <a:r>
              <a:rPr lang="en-US" sz="3600" dirty="0" smtClean="0"/>
              <a:t>Fast Track</a:t>
            </a:r>
            <a:br>
              <a:rPr lang="en-US" sz="3600" dirty="0" smtClean="0"/>
            </a:br>
            <a:r>
              <a:rPr lang="en-US" sz="3600" dirty="0" smtClean="0"/>
              <a:t>Sequence Example </a:t>
            </a:r>
            <a:endParaRPr lang="en-US" sz="36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Start date: Month 1.</a:t>
            </a:r>
          </a:p>
          <a:p>
            <a:pPr marL="457200" indent="-457200">
              <a:buFont typeface="+mj-lt"/>
              <a:buAutoNum type="arabicPeriod"/>
            </a:pPr>
            <a:r>
              <a:rPr lang="en-US" dirty="0" smtClean="0"/>
              <a:t>Week 1: Onboarding weekend – Begin preparations for lead in assignment for first course and reading material.</a:t>
            </a:r>
          </a:p>
          <a:p>
            <a:pPr marL="457200" indent="-457200">
              <a:buFont typeface="+mj-lt"/>
              <a:buAutoNum type="arabicPeriod"/>
            </a:pPr>
            <a:r>
              <a:rPr lang="en-US" dirty="0" smtClean="0"/>
              <a:t>Week 2: Course 1 (submit leading assignment), attend classes, work on team project, complete course. </a:t>
            </a:r>
          </a:p>
          <a:p>
            <a:pPr marL="457200" indent="-457200">
              <a:buFont typeface="+mj-lt"/>
              <a:buAutoNum type="arabicPeriod"/>
            </a:pPr>
            <a:r>
              <a:rPr lang="en-US" dirty="0" smtClean="0"/>
              <a:t>Week 3: Course 2 (repeat requirements as noted for Course 1).</a:t>
            </a:r>
          </a:p>
          <a:p>
            <a:pPr marL="457200" indent="-457200">
              <a:buFont typeface="+mj-lt"/>
              <a:buAutoNum type="arabicPeriod"/>
            </a:pPr>
            <a:r>
              <a:rPr lang="en-US" dirty="0" smtClean="0"/>
              <a:t>One month break, time to complete trailing assignments and prepare for next pair of courses.</a:t>
            </a:r>
          </a:p>
          <a:p>
            <a:pPr marL="0" lvl="1" indent="0">
              <a:buNone/>
            </a:pPr>
            <a:r>
              <a:rPr lang="en-US" dirty="0" smtClean="0"/>
              <a:t>The one exception to the 2 week course sequencing  format is for </a:t>
            </a:r>
            <a:r>
              <a:rPr lang="en-US" b="1" dirty="0"/>
              <a:t>Contemporary Financial Analysis </a:t>
            </a:r>
            <a:r>
              <a:rPr lang="en-US" b="1" dirty="0" smtClean="0"/>
              <a:t> </a:t>
            </a:r>
            <a:r>
              <a:rPr lang="en-US" dirty="0" smtClean="0"/>
              <a:t>which would be the only course scheduled over a two week period. </a:t>
            </a:r>
            <a:endParaRPr lang="en-US" b="1" dirty="0"/>
          </a:p>
          <a:p>
            <a:pPr marL="0" indent="0">
              <a:buNone/>
            </a:pPr>
            <a:endParaRPr lang="en-US" dirty="0"/>
          </a:p>
        </p:txBody>
      </p:sp>
    </p:spTree>
    <p:extLst>
      <p:ext uri="{BB962C8B-B14F-4D97-AF65-F5344CB8AC3E}">
        <p14:creationId xmlns="" xmlns:p14="http://schemas.microsoft.com/office/powerpoint/2010/main" val="1281158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#4: MBA </a:t>
            </a:r>
            <a:r>
              <a:rPr lang="en-US" dirty="0"/>
              <a:t>– Online</a:t>
            </a:r>
          </a:p>
        </p:txBody>
      </p:sp>
      <p:sp>
        <p:nvSpPr>
          <p:cNvPr id="3" name="Content Placeholder 2"/>
          <p:cNvSpPr>
            <a:spLocks noGrp="1"/>
          </p:cNvSpPr>
          <p:nvPr>
            <p:ph idx="1"/>
          </p:nvPr>
        </p:nvSpPr>
        <p:spPr/>
        <p:txBody>
          <a:bodyPr/>
          <a:lstStyle/>
          <a:p>
            <a:pPr marL="0" indent="0">
              <a:buNone/>
            </a:pPr>
            <a:r>
              <a:rPr lang="en-US" dirty="0" smtClean="0"/>
              <a:t>The EOU MBA Online offering would follow any of the </a:t>
            </a:r>
            <a:r>
              <a:rPr lang="en-US" i="1" dirty="0" smtClean="0"/>
              <a:t>curricula format </a:t>
            </a:r>
            <a:r>
              <a:rPr lang="en-US" dirty="0" smtClean="0"/>
              <a:t>offerings. </a:t>
            </a:r>
          </a:p>
          <a:p>
            <a:pPr marL="0" indent="0">
              <a:buNone/>
            </a:pPr>
            <a:r>
              <a:rPr lang="en-US" dirty="0" smtClean="0"/>
              <a:t>EOU COB would have more curricula options to offer than its typical competitors in the Pacific Northwest.</a:t>
            </a:r>
          </a:p>
          <a:p>
            <a:pPr marL="0" indent="0">
              <a:buNone/>
            </a:pPr>
            <a:endParaRPr lang="en-US" dirty="0"/>
          </a:p>
          <a:p>
            <a:pPr marL="0" indent="0">
              <a:buNone/>
            </a:pPr>
            <a:endParaRPr lang="en-US" dirty="0"/>
          </a:p>
        </p:txBody>
      </p:sp>
    </p:spTree>
    <p:extLst>
      <p:ext uri="{BB962C8B-B14F-4D97-AF65-F5344CB8AC3E}">
        <p14:creationId xmlns="" xmlns:p14="http://schemas.microsoft.com/office/powerpoint/2010/main" val="406456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81001"/>
            <a:ext cx="7906920" cy="914399"/>
          </a:xfrm>
        </p:spPr>
        <p:txBody>
          <a:bodyPr/>
          <a:lstStyle/>
          <a:p>
            <a:pPr algn="ctr"/>
            <a:r>
              <a:rPr lang="en-US" sz="2800" b="1" dirty="0" smtClean="0"/>
              <a:t>Masters Degree #2</a:t>
            </a:r>
            <a:br>
              <a:rPr lang="en-US" sz="2800" b="1" dirty="0" smtClean="0"/>
            </a:br>
            <a:r>
              <a:rPr lang="en-US" sz="2800" b="1" dirty="0" smtClean="0"/>
              <a:t>EOU Masters in the Science of Management</a:t>
            </a:r>
            <a:endParaRPr lang="en-US" sz="2800" b="1" dirty="0"/>
          </a:p>
        </p:txBody>
      </p:sp>
      <p:sp>
        <p:nvSpPr>
          <p:cNvPr id="3" name="Content Placeholder 2"/>
          <p:cNvSpPr>
            <a:spLocks noGrp="1"/>
          </p:cNvSpPr>
          <p:nvPr>
            <p:ph idx="1"/>
          </p:nvPr>
        </p:nvSpPr>
        <p:spPr>
          <a:xfrm>
            <a:off x="4038600" y="914400"/>
            <a:ext cx="4699370" cy="4767754"/>
          </a:xfrm>
        </p:spPr>
        <p:txBody>
          <a:bodyPr>
            <a:normAutofit fontScale="92500" lnSpcReduction="20000"/>
          </a:bodyPr>
          <a:lstStyle/>
          <a:p>
            <a:pPr marL="0" indent="0">
              <a:buNone/>
            </a:pPr>
            <a:endParaRPr lang="en-US" dirty="0" smtClean="0"/>
          </a:p>
          <a:p>
            <a:endParaRPr lang="en-US" dirty="0"/>
          </a:p>
          <a:p>
            <a:pPr marL="0" indent="0">
              <a:buNone/>
            </a:pPr>
            <a:endParaRPr lang="en-US" dirty="0" smtClean="0"/>
          </a:p>
          <a:p>
            <a:r>
              <a:rPr lang="en-US" dirty="0" smtClean="0"/>
              <a:t>Logic – Diversification of EOU COB Masters Degree product offerings.</a:t>
            </a:r>
          </a:p>
          <a:p>
            <a:r>
              <a:rPr lang="en-US" dirty="0" smtClean="0"/>
              <a:t>A growth degree – opens up not-for-profit sector and non-quantitative oriented managers.</a:t>
            </a:r>
          </a:p>
          <a:p>
            <a:r>
              <a:rPr lang="en-US" dirty="0" smtClean="0"/>
              <a:t>Facts: Growth </a:t>
            </a:r>
            <a:r>
              <a:rPr lang="en-US" dirty="0"/>
              <a:t>in recent years has been in one-year Specialized Master of Science (MS) degrees in business, while traditional two-year MBA degrees have leveled off</a:t>
            </a:r>
            <a:r>
              <a:rPr lang="en-US" dirty="0" smtClean="0"/>
              <a:t>.</a:t>
            </a:r>
          </a:p>
          <a:p>
            <a:endParaRPr lang="en-US" dirty="0"/>
          </a:p>
          <a:p>
            <a:pPr marL="0" indent="0">
              <a:buNone/>
            </a:pPr>
            <a:r>
              <a:rPr lang="en-US" sz="1600" dirty="0"/>
              <a:t>http://www.forbes.com/sites/ronaldyeaple/2012/05/30/is-the-mba-obsolete/</a:t>
            </a:r>
          </a:p>
          <a:p>
            <a:endParaRPr lang="en-US" dirty="0" smtClean="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728" y="1904999"/>
            <a:ext cx="3396671" cy="32766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25937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41440" cy="685800"/>
          </a:xfrm>
        </p:spPr>
        <p:txBody>
          <a:bodyPr/>
          <a:lstStyle/>
          <a:p>
            <a:pPr marL="457200" indent="-457200"/>
            <a:r>
              <a:rPr lang="en-US" sz="4000" dirty="0" smtClean="0"/>
              <a:t>EOU COB Masters in the Science of Management Degree Options</a:t>
            </a:r>
            <a:r>
              <a:rPr lang="en-US" dirty="0"/>
              <a:t/>
            </a:r>
            <a:br>
              <a:rPr lang="en-US" dirty="0"/>
            </a:br>
            <a:endParaRPr lang="en-US" dirty="0"/>
          </a:p>
        </p:txBody>
      </p:sp>
      <p:sp>
        <p:nvSpPr>
          <p:cNvPr id="3" name="Content Placeholder 2"/>
          <p:cNvSpPr>
            <a:spLocks noGrp="1"/>
          </p:cNvSpPr>
          <p:nvPr>
            <p:ph idx="1"/>
          </p:nvPr>
        </p:nvSpPr>
        <p:spPr>
          <a:xfrm>
            <a:off x="838200" y="1371600"/>
            <a:ext cx="7467600" cy="5486400"/>
          </a:xfrm>
        </p:spPr>
        <p:txBody>
          <a:bodyPr>
            <a:normAutofit fontScale="70000" lnSpcReduction="20000"/>
          </a:bodyPr>
          <a:lstStyle/>
          <a:p>
            <a:r>
              <a:rPr lang="en-US" dirty="0" smtClean="0"/>
              <a:t>Three New Degree Options</a:t>
            </a:r>
          </a:p>
          <a:p>
            <a:r>
              <a:rPr lang="en-US" dirty="0" smtClean="0"/>
              <a:t>Key competitive advantage – </a:t>
            </a:r>
            <a:r>
              <a:rPr lang="en-US" b="1" dirty="0" smtClean="0"/>
              <a:t>one year degree or less completion – no thesis</a:t>
            </a:r>
          </a:p>
          <a:p>
            <a:r>
              <a:rPr lang="en-US" b="1" dirty="0" smtClean="0"/>
              <a:t>Ability to attract individuals who do not have management experience compared to MBA degree.</a:t>
            </a:r>
          </a:p>
          <a:p>
            <a:r>
              <a:rPr lang="en-US" dirty="0" smtClean="0"/>
              <a:t>Build on the Common Competency Platform similar to the MBA degree. </a:t>
            </a:r>
          </a:p>
          <a:p>
            <a:r>
              <a:rPr lang="en-US" dirty="0" smtClean="0"/>
              <a:t>Use the essentially the same </a:t>
            </a:r>
            <a:r>
              <a:rPr lang="en-US" dirty="0"/>
              <a:t>Common Competency Platform courses </a:t>
            </a:r>
            <a:r>
              <a:rPr lang="en-US" dirty="0" smtClean="0"/>
              <a:t>to reinforce the SUCCEED theme of the EOU Masters Business degrees:</a:t>
            </a:r>
            <a:endParaRPr lang="en-US" dirty="0"/>
          </a:p>
          <a:p>
            <a:pPr marL="786384" lvl="1" indent="-457200">
              <a:buFont typeface="+mj-lt"/>
              <a:buAutoNum type="arabicPeriod"/>
            </a:pPr>
            <a:r>
              <a:rPr lang="en-US" b="1" dirty="0"/>
              <a:t>Management and Leadership: Key Similarities, Desirable Differences </a:t>
            </a:r>
          </a:p>
          <a:p>
            <a:pPr marL="786384" lvl="1" indent="-457200">
              <a:buFont typeface="+mj-lt"/>
              <a:buAutoNum type="arabicPeriod"/>
            </a:pPr>
            <a:r>
              <a:rPr lang="en-US" b="1" dirty="0"/>
              <a:t>Contemporary Financial Analysis </a:t>
            </a:r>
          </a:p>
          <a:p>
            <a:pPr marL="786384" lvl="1" indent="-457200">
              <a:buFont typeface="+mj-lt"/>
              <a:buAutoNum type="arabicPeriod"/>
            </a:pPr>
            <a:r>
              <a:rPr lang="en-US" b="1" dirty="0"/>
              <a:t>Understanding and Unleashing Creativity</a:t>
            </a:r>
          </a:p>
          <a:p>
            <a:pPr marL="786384" lvl="1" indent="-457200">
              <a:buFont typeface="+mj-lt"/>
              <a:buAutoNum type="arabicPeriod"/>
            </a:pPr>
            <a:r>
              <a:rPr lang="en-US" b="1" dirty="0"/>
              <a:t>Business Endurance Principles</a:t>
            </a:r>
          </a:p>
          <a:p>
            <a:pPr marL="786384" lvl="1" indent="-457200">
              <a:buFont typeface="+mj-lt"/>
              <a:buAutoNum type="arabicPeriod"/>
            </a:pPr>
            <a:r>
              <a:rPr lang="en-US" b="1" dirty="0"/>
              <a:t>Personal and Professional Ethics</a:t>
            </a:r>
          </a:p>
          <a:p>
            <a:pPr marL="329184" lvl="1" indent="0">
              <a:buNone/>
            </a:pPr>
            <a:endParaRPr lang="en-US" b="1" dirty="0"/>
          </a:p>
          <a:p>
            <a:pPr marL="329184" lvl="1" indent="0">
              <a:buNone/>
            </a:pPr>
            <a:r>
              <a:rPr lang="en-US" b="1" u="sng" dirty="0"/>
              <a:t>Note:</a:t>
            </a:r>
            <a:r>
              <a:rPr lang="en-US" dirty="0"/>
              <a:t> No separate course to write the thesis will be included in the new options.  A major introspective paper and PowerPoint presentation presented to a two-three person faculty member committee would replace the thesis requirement.  This activity would be a graduation requirement and be included in the student’s </a:t>
            </a:r>
            <a:r>
              <a:rPr lang="en-US" dirty="0" smtClean="0"/>
              <a:t>MSM </a:t>
            </a:r>
            <a:r>
              <a:rPr lang="en-US" dirty="0"/>
              <a:t>fees.</a:t>
            </a:r>
          </a:p>
          <a:p>
            <a:endParaRPr lang="en-US" dirty="0" smtClean="0"/>
          </a:p>
          <a:p>
            <a:pPr marL="0" indent="0" algn="ctr">
              <a:buNone/>
            </a:pPr>
            <a:r>
              <a:rPr lang="en-US" dirty="0" smtClean="0"/>
              <a:t>MSM </a:t>
            </a:r>
            <a:r>
              <a:rPr lang="en-US" dirty="0"/>
              <a:t>– New</a:t>
            </a:r>
            <a:br>
              <a:rPr lang="en-US" dirty="0"/>
            </a:br>
            <a:r>
              <a:rPr lang="en-US" dirty="0"/>
              <a:t>MSM – Online</a:t>
            </a:r>
            <a:br>
              <a:rPr lang="en-US" dirty="0"/>
            </a:br>
            <a:r>
              <a:rPr lang="en-US" dirty="0"/>
              <a:t>MyMSM – Personalized</a:t>
            </a:r>
            <a:br>
              <a:rPr lang="en-US" dirty="0"/>
            </a:br>
            <a:endParaRPr lang="en-US" dirty="0"/>
          </a:p>
        </p:txBody>
      </p:sp>
    </p:spTree>
    <p:extLst>
      <p:ext uri="{BB962C8B-B14F-4D97-AF65-F5344CB8AC3E}">
        <p14:creationId xmlns="" xmlns:p14="http://schemas.microsoft.com/office/powerpoint/2010/main" val="9302577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41440" cy="533400"/>
          </a:xfrm>
        </p:spPr>
        <p:txBody>
          <a:bodyPr/>
          <a:lstStyle/>
          <a:p>
            <a:r>
              <a:rPr lang="en-US" sz="3200" dirty="0" smtClean="0"/>
              <a:t>MSM Students </a:t>
            </a:r>
            <a:r>
              <a:rPr lang="en-US" sz="3200" dirty="0"/>
              <a:t>Select 4 of the </a:t>
            </a:r>
            <a:r>
              <a:rPr lang="en-US" sz="3200" dirty="0" smtClean="0"/>
              <a:t>Course Options </a:t>
            </a:r>
            <a:r>
              <a:rPr lang="en-US" sz="3200" dirty="0"/>
              <a:t>to </a:t>
            </a:r>
            <a:r>
              <a:rPr lang="en-US" sz="3200" dirty="0" smtClean="0"/>
              <a:t>Complete/Specialize (non-inclusive)</a:t>
            </a:r>
            <a:endParaRPr lang="en-US" sz="3200" dirty="0"/>
          </a:p>
        </p:txBody>
      </p:sp>
      <p:sp>
        <p:nvSpPr>
          <p:cNvPr id="3" name="Content Placeholder 2"/>
          <p:cNvSpPr>
            <a:spLocks noGrp="1"/>
          </p:cNvSpPr>
          <p:nvPr>
            <p:ph idx="1"/>
          </p:nvPr>
        </p:nvSpPr>
        <p:spPr>
          <a:xfrm>
            <a:off x="838200" y="1295400"/>
            <a:ext cx="7467600" cy="5410200"/>
          </a:xfrm>
        </p:spPr>
        <p:txBody>
          <a:bodyPr>
            <a:normAutofit fontScale="77500" lnSpcReduction="20000"/>
          </a:bodyPr>
          <a:lstStyle/>
          <a:p>
            <a:pPr marL="786384" lvl="1" indent="-457200">
              <a:buFont typeface="+mj-lt"/>
              <a:buAutoNum type="arabicPeriod"/>
            </a:pPr>
            <a:r>
              <a:rPr lang="en-US" dirty="0"/>
              <a:t>Crisis Preparation and Disaster Management </a:t>
            </a:r>
          </a:p>
          <a:p>
            <a:pPr marL="786384" lvl="1" indent="-457200">
              <a:buFont typeface="+mj-lt"/>
              <a:buAutoNum type="arabicPeriod"/>
            </a:pPr>
            <a:r>
              <a:rPr lang="en-US" dirty="0"/>
              <a:t>Anticipating, Locating and Deciphering Problems</a:t>
            </a:r>
          </a:p>
          <a:p>
            <a:pPr marL="786384" lvl="1" indent="-457200">
              <a:buFont typeface="+mj-lt"/>
              <a:buAutoNum type="arabicPeriod"/>
            </a:pPr>
            <a:r>
              <a:rPr lang="en-US" dirty="0" smtClean="0"/>
              <a:t>Critical </a:t>
            </a:r>
            <a:r>
              <a:rPr lang="en-US" dirty="0"/>
              <a:t>Thinking Proficiency – From Data to Information to Decisions</a:t>
            </a:r>
          </a:p>
          <a:p>
            <a:pPr marL="786384" lvl="1" indent="-457200">
              <a:buFont typeface="+mj-lt"/>
              <a:buAutoNum type="arabicPeriod"/>
            </a:pPr>
            <a:r>
              <a:rPr lang="en-US" dirty="0"/>
              <a:t>Blue Ocean </a:t>
            </a:r>
            <a:r>
              <a:rPr lang="en-US" dirty="0" smtClean="0"/>
              <a:t>Strategy</a:t>
            </a:r>
          </a:p>
          <a:p>
            <a:pPr marL="786384" lvl="1" indent="-457200">
              <a:buFont typeface="+mj-lt"/>
              <a:buAutoNum type="arabicPeriod"/>
            </a:pPr>
            <a:r>
              <a:rPr lang="en-US" dirty="0" smtClean="0"/>
              <a:t>Management of Non-Profit Agencies </a:t>
            </a:r>
          </a:p>
          <a:p>
            <a:pPr marL="786384" lvl="1" indent="-457200">
              <a:buFont typeface="+mj-lt"/>
              <a:buAutoNum type="arabicPeriod"/>
            </a:pPr>
            <a:r>
              <a:rPr lang="en-US" dirty="0" smtClean="0"/>
              <a:t>Great Management Literature – Wisdom from Classics and Great Thinkers</a:t>
            </a:r>
          </a:p>
          <a:p>
            <a:pPr marL="786384" lvl="1" indent="-457200">
              <a:buFont typeface="+mj-lt"/>
              <a:buAutoNum type="arabicPeriod"/>
            </a:pPr>
            <a:r>
              <a:rPr lang="en-US" dirty="0" smtClean="0"/>
              <a:t>Historical and Contemporary Affairs – Understanding global cultures, societies, governments, legal developments, events and trends</a:t>
            </a:r>
          </a:p>
          <a:p>
            <a:pPr marL="786384" lvl="1" indent="-457200">
              <a:buFont typeface="+mj-lt"/>
              <a:buAutoNum type="arabicPeriod"/>
            </a:pPr>
            <a:r>
              <a:rPr lang="en-US" dirty="0" smtClean="0"/>
              <a:t>Technological and Social Trends and Their Impact on Consumers</a:t>
            </a:r>
          </a:p>
          <a:p>
            <a:pPr marL="786384" lvl="1" indent="-457200">
              <a:buFont typeface="+mj-lt"/>
              <a:buAutoNum type="arabicPeriod"/>
            </a:pPr>
            <a:r>
              <a:rPr lang="en-US" dirty="0" smtClean="0"/>
              <a:t>Talent Acquisition, Development, Retention and Deployment</a:t>
            </a:r>
          </a:p>
          <a:p>
            <a:pPr marL="786384" lvl="1" indent="-457200">
              <a:buFont typeface="+mj-lt"/>
              <a:buAutoNum type="arabicPeriod"/>
            </a:pPr>
            <a:r>
              <a:rPr lang="en-US" dirty="0" smtClean="0"/>
              <a:t>Female Leadership Evolution – From Senior Executive to CEO to the Boardroom</a:t>
            </a:r>
          </a:p>
          <a:p>
            <a:pPr marL="786384" lvl="1" indent="-457200">
              <a:buFont typeface="+mj-lt"/>
              <a:buAutoNum type="arabicPeriod"/>
            </a:pPr>
            <a:r>
              <a:rPr lang="en-US" dirty="0" smtClean="0"/>
              <a:t>Comprehending  and Utilizing Traditional and New Media </a:t>
            </a:r>
          </a:p>
          <a:p>
            <a:pPr marL="786384" lvl="1" indent="-457200">
              <a:buFont typeface="+mj-lt"/>
              <a:buAutoNum type="arabicPeriod"/>
            </a:pPr>
            <a:r>
              <a:rPr lang="en-US" dirty="0" smtClean="0"/>
              <a:t>Thriving in a Minority/Majority America and World</a:t>
            </a:r>
          </a:p>
          <a:p>
            <a:pPr marL="786384" lvl="1" indent="-457200">
              <a:buFont typeface="+mj-lt"/>
              <a:buAutoNum type="arabicPeriod"/>
            </a:pPr>
            <a:r>
              <a:rPr lang="en-US" dirty="0" smtClean="0"/>
              <a:t>Marketing Strategies for Not-for-Profit enterprises.</a:t>
            </a:r>
          </a:p>
          <a:p>
            <a:pPr marL="786384" lvl="1" indent="-457200">
              <a:buFont typeface="+mj-lt"/>
              <a:buAutoNum type="arabicPeriod"/>
            </a:pPr>
            <a:r>
              <a:rPr lang="en-US" dirty="0" smtClean="0"/>
              <a:t>Managing Family Owned Businesses</a:t>
            </a:r>
          </a:p>
          <a:p>
            <a:pPr marL="786384" lvl="1" indent="-457200">
              <a:buFont typeface="+mj-lt"/>
              <a:buAutoNum type="arabicPeriod"/>
            </a:pPr>
            <a:r>
              <a:rPr lang="en-US" dirty="0" smtClean="0"/>
              <a:t>Protecting  Intellectual Property </a:t>
            </a:r>
          </a:p>
          <a:p>
            <a:pPr marL="786384" lvl="1" indent="-457200">
              <a:buFont typeface="+mj-lt"/>
              <a:buAutoNum type="arabicPeriod"/>
            </a:pPr>
            <a:r>
              <a:rPr lang="en-US" dirty="0" smtClean="0"/>
              <a:t>Not-for-Profit Agency Revenue Diversification</a:t>
            </a:r>
          </a:p>
          <a:p>
            <a:pPr marL="786384" lvl="1" indent="-457200">
              <a:buFont typeface="+mj-lt"/>
              <a:buAutoNum type="arabicPeriod"/>
            </a:pPr>
            <a:r>
              <a:rPr lang="en-US" dirty="0" smtClean="0"/>
              <a:t>Managing Religious/Spiritually Based Organizations</a:t>
            </a:r>
          </a:p>
          <a:p>
            <a:pPr marL="786384" lvl="1" indent="-457200">
              <a:buFont typeface="+mj-lt"/>
              <a:buAutoNum type="arabicPeriod"/>
            </a:pPr>
            <a:endParaRPr lang="en-US" dirty="0" smtClean="0"/>
          </a:p>
          <a:p>
            <a:pPr marL="329184" lvl="1" indent="0">
              <a:buNone/>
            </a:pPr>
            <a:endParaRPr lang="en-US" dirty="0" smtClean="0"/>
          </a:p>
          <a:p>
            <a:pPr marL="786384" lvl="1" indent="-457200">
              <a:buFont typeface="+mj-lt"/>
              <a:buAutoNum type="arabicPeriod"/>
            </a:pPr>
            <a:endParaRPr lang="en-US" dirty="0"/>
          </a:p>
          <a:p>
            <a:endParaRPr lang="en-US" dirty="0"/>
          </a:p>
        </p:txBody>
      </p:sp>
    </p:spTree>
    <p:extLst>
      <p:ext uri="{BB962C8B-B14F-4D97-AF65-F5344CB8AC3E}">
        <p14:creationId xmlns="" xmlns:p14="http://schemas.microsoft.com/office/powerpoint/2010/main" val="3244468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MSM Degree: Speed Provides the Competitive Advantage</a:t>
            </a:r>
            <a:endParaRPr lang="en-US" dirty="0"/>
          </a:p>
        </p:txBody>
      </p:sp>
      <p:sp>
        <p:nvSpPr>
          <p:cNvPr id="3" name="Content Placeholder 2"/>
          <p:cNvSpPr>
            <a:spLocks noGrp="1"/>
          </p:cNvSpPr>
          <p:nvPr>
            <p:ph idx="1"/>
          </p:nvPr>
        </p:nvSpPr>
        <p:spPr/>
        <p:txBody>
          <a:bodyPr>
            <a:normAutofit/>
          </a:bodyPr>
          <a:lstStyle/>
          <a:p>
            <a:r>
              <a:rPr lang="en-US" dirty="0" smtClean="0"/>
              <a:t>The MSM should follow the MBA Fast Track model and on-line platforms as they offer the speed to completion feature.</a:t>
            </a:r>
          </a:p>
          <a:p>
            <a:r>
              <a:rPr lang="en-US" dirty="0" smtClean="0"/>
              <a:t>The key differences between the MBA and MSM will be admission requirements, content of two of the Common Competency  Platform courses and selection the specialty options. </a:t>
            </a:r>
          </a:p>
          <a:p>
            <a:r>
              <a:rPr lang="en-US" dirty="0" smtClean="0"/>
              <a:t>Students from a variety of backgrounds can migrate to the area that they wish to upgrade their skills or learn new management skills.</a:t>
            </a:r>
            <a:endParaRPr lang="en-US" dirty="0"/>
          </a:p>
        </p:txBody>
      </p:sp>
    </p:spTree>
    <p:extLst>
      <p:ext uri="{BB962C8B-B14F-4D97-AF65-F5344CB8AC3E}">
        <p14:creationId xmlns="" xmlns:p14="http://schemas.microsoft.com/office/powerpoint/2010/main" val="38472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for Rural Universities</a:t>
            </a:r>
            <a:endParaRPr lang="en-US" dirty="0"/>
          </a:p>
        </p:txBody>
      </p:sp>
      <p:sp>
        <p:nvSpPr>
          <p:cNvPr id="3" name="Content Placeholder 2"/>
          <p:cNvSpPr>
            <a:spLocks noGrp="1"/>
          </p:cNvSpPr>
          <p:nvPr>
            <p:ph idx="1"/>
          </p:nvPr>
        </p:nvSpPr>
        <p:spPr/>
        <p:txBody>
          <a:bodyPr/>
          <a:lstStyle/>
          <a:p>
            <a:r>
              <a:rPr lang="en-US" dirty="0"/>
              <a:t>Rural universities have an opportunity to have a significant role in assisting developed countries’ rural areas not only sustain their local economies but also contribute to assisting developing economies strengthen their capacities to educate their citizens and accelerate solving issues endemic to agricultural and natural resource dependent economies.  The need for rural universities to play an active role is clear and compelling</a:t>
            </a:r>
          </a:p>
        </p:txBody>
      </p:sp>
    </p:spTree>
    <p:extLst>
      <p:ext uri="{BB962C8B-B14F-4D97-AF65-F5344CB8AC3E}">
        <p14:creationId xmlns="" xmlns:p14="http://schemas.microsoft.com/office/powerpoint/2010/main" val="2968011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Masters Curricula Overview</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56969997"/>
              </p:ext>
            </p:extLst>
          </p:nvPr>
        </p:nvGraphicFramePr>
        <p:xfrm>
          <a:off x="838200" y="2038350"/>
          <a:ext cx="7162800"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924800" y="2743200"/>
            <a:ext cx="1066800" cy="769441"/>
          </a:xfrm>
          <a:prstGeom prst="rect">
            <a:avLst/>
          </a:prstGeom>
          <a:noFill/>
        </p:spPr>
        <p:txBody>
          <a:bodyPr wrap="square" rtlCol="0">
            <a:spAutoFit/>
          </a:bodyPr>
          <a:lstStyle/>
          <a:p>
            <a:r>
              <a:rPr lang="en-US" sz="1100" b="1" dirty="0" smtClean="0"/>
              <a:t>Introspective </a:t>
            </a:r>
            <a:r>
              <a:rPr lang="en-US" sz="1100" b="1" dirty="0"/>
              <a:t>paper and PowerPoint presentation</a:t>
            </a:r>
          </a:p>
        </p:txBody>
      </p:sp>
    </p:spTree>
    <p:extLst>
      <p:ext uri="{BB962C8B-B14F-4D97-AF65-F5344CB8AC3E}">
        <p14:creationId xmlns="" xmlns:p14="http://schemas.microsoft.com/office/powerpoint/2010/main" val="712551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 Spiral </a:t>
            </a:r>
            <a:br>
              <a:rPr lang="en-US" dirty="0" smtClean="0"/>
            </a:br>
            <a:r>
              <a:rPr lang="en-US" dirty="0" err="1" smtClean="0"/>
              <a:t>Spiral</a:t>
            </a:r>
            <a:r>
              <a:rPr lang="en-US" dirty="0" smtClean="0"/>
              <a:t> #1 – Years 1-3</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176087619"/>
              </p:ext>
            </p:extLst>
          </p:nvPr>
        </p:nvGraphicFramePr>
        <p:xfrm>
          <a:off x="838200" y="2038350"/>
          <a:ext cx="7467600"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87301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 Spiral </a:t>
            </a:r>
            <a:br>
              <a:rPr lang="en-US" dirty="0"/>
            </a:br>
            <a:r>
              <a:rPr lang="en-US" dirty="0" err="1"/>
              <a:t>Spiral</a:t>
            </a:r>
            <a:r>
              <a:rPr lang="en-US" dirty="0"/>
              <a:t> </a:t>
            </a:r>
            <a:r>
              <a:rPr lang="en-US" dirty="0" smtClean="0"/>
              <a:t>#2 – Years 4-6</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652944650"/>
              </p:ext>
            </p:extLst>
          </p:nvPr>
        </p:nvGraphicFramePr>
        <p:xfrm>
          <a:off x="838200" y="2038350"/>
          <a:ext cx="7467600"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700378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Advantages to Expanded Masters Products</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US" dirty="0"/>
              <a:t>MBA/MSM enrollment not reliant on traditional university </a:t>
            </a:r>
            <a:r>
              <a:rPr lang="en-US" dirty="0" smtClean="0"/>
              <a:t>enrollments.</a:t>
            </a:r>
            <a:endParaRPr lang="en-US" dirty="0"/>
          </a:p>
          <a:p>
            <a:pPr marL="457200" indent="-457200">
              <a:buFont typeface="+mj-lt"/>
              <a:buAutoNum type="arabicPeriod"/>
            </a:pPr>
            <a:r>
              <a:rPr lang="en-US" dirty="0" smtClean="0"/>
              <a:t>Creation of new product space.</a:t>
            </a:r>
          </a:p>
          <a:p>
            <a:pPr marL="457200" indent="-457200">
              <a:buFont typeface="+mj-lt"/>
              <a:buAutoNum type="arabicPeriod"/>
            </a:pPr>
            <a:r>
              <a:rPr lang="en-US" dirty="0" smtClean="0"/>
              <a:t>Protect and grow  EOU MBA program equity and brand.</a:t>
            </a:r>
          </a:p>
          <a:p>
            <a:pPr marL="457200" indent="-457200">
              <a:buFont typeface="+mj-lt"/>
              <a:buAutoNum type="arabicPeriod"/>
            </a:pPr>
            <a:r>
              <a:rPr lang="en-US" dirty="0" smtClean="0"/>
              <a:t>Create additional revenue streams – degree upgrades, summer institutes,  and constantly evolving new program offerings.</a:t>
            </a:r>
          </a:p>
          <a:p>
            <a:pPr marL="457200" indent="-457200">
              <a:buFont typeface="+mj-lt"/>
              <a:buAutoNum type="arabicPeriod"/>
            </a:pPr>
            <a:r>
              <a:rPr lang="en-US" dirty="0" smtClean="0"/>
              <a:t>Demonstrate value generation capacity of a rural university to leverage its faculty and capital resources to serve the unique needs of rural (both in Oregon, America and the world) </a:t>
            </a:r>
            <a:r>
              <a:rPr lang="en-US" dirty="0" err="1" smtClean="0"/>
              <a:t>micropolises</a:t>
            </a:r>
            <a:r>
              <a:rPr lang="en-US" dirty="0" smtClean="0"/>
              <a:t>. </a:t>
            </a:r>
            <a:endParaRPr lang="en-US" dirty="0"/>
          </a:p>
        </p:txBody>
      </p:sp>
    </p:spTree>
    <p:extLst>
      <p:ext uri="{BB962C8B-B14F-4D97-AF65-F5344CB8AC3E}">
        <p14:creationId xmlns="" xmlns:p14="http://schemas.microsoft.com/office/powerpoint/2010/main" val="324507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Need for Rural Universities to Offer Innovative Masters Programs</a:t>
            </a:r>
            <a:endParaRPr lang="en-US" sz="40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According to the World Bank, </a:t>
            </a:r>
          </a:p>
          <a:p>
            <a:pPr marL="0" indent="0">
              <a:buNone/>
            </a:pPr>
            <a:r>
              <a:rPr lang="en-US" dirty="0"/>
              <a:t> </a:t>
            </a:r>
          </a:p>
          <a:p>
            <a:pPr marL="0" indent="0" fontAlgn="base">
              <a:buNone/>
            </a:pPr>
            <a:r>
              <a:rPr lang="en-US" dirty="0"/>
              <a:t>For the 70 percent of the world's poor who live in rural areas, agriculture is the main source of income and employment. But depletion and degradation of land and water pose serious challenges to producing enough food and other agricultural products to sustain livelihoods here and meet the needs of urban populations. </a:t>
            </a:r>
            <a:endParaRPr lang="en-US" dirty="0" smtClean="0"/>
          </a:p>
          <a:p>
            <a:pPr marL="0" indent="0" fontAlgn="base">
              <a:buNone/>
            </a:pPr>
            <a:endParaRPr lang="en-US" dirty="0"/>
          </a:p>
          <a:p>
            <a:pPr marL="0" indent="0" fontAlgn="base">
              <a:buNone/>
            </a:pPr>
            <a:r>
              <a:rPr lang="en-US" b="1" dirty="0"/>
              <a:t>47% 2013</a:t>
            </a:r>
            <a:endParaRPr lang="en-US" dirty="0"/>
          </a:p>
          <a:p>
            <a:pPr marL="0" indent="0" fontAlgn="base">
              <a:buNone/>
            </a:pPr>
            <a:r>
              <a:rPr lang="en-US" b="1" u="sng" dirty="0">
                <a:hlinkClick r:id="rId2"/>
              </a:rPr>
              <a:t>Rural population (% of total population)</a:t>
            </a:r>
            <a:endParaRPr lang="en-US" dirty="0"/>
          </a:p>
          <a:p>
            <a:pPr marL="0" indent="0" fontAlgn="base">
              <a:buNone/>
            </a:pPr>
            <a:r>
              <a:rPr lang="en-US" b="1" dirty="0"/>
              <a:t> </a:t>
            </a:r>
            <a:endParaRPr lang="en-US" dirty="0"/>
          </a:p>
          <a:p>
            <a:pPr marL="0" indent="0" fontAlgn="base">
              <a:buNone/>
            </a:pPr>
            <a:r>
              <a:rPr lang="en-US" b="1" dirty="0"/>
              <a:t>37.6% 2011</a:t>
            </a:r>
            <a:endParaRPr lang="en-US" dirty="0"/>
          </a:p>
          <a:p>
            <a:pPr marL="0" indent="0" fontAlgn="base">
              <a:buNone/>
            </a:pPr>
            <a:r>
              <a:rPr lang="en-US" b="1" u="sng" dirty="0">
                <a:hlinkClick r:id="rId3"/>
              </a:rPr>
              <a:t>Agricultural land (% of land area)</a:t>
            </a:r>
            <a:endParaRPr lang="en-US" dirty="0"/>
          </a:p>
          <a:p>
            <a:pPr marL="0" indent="0">
              <a:buNone/>
            </a:pPr>
            <a:r>
              <a:rPr lang="en-US" dirty="0"/>
              <a:t> </a:t>
            </a:r>
          </a:p>
          <a:p>
            <a:pPr marL="0" indent="0">
              <a:buNone/>
            </a:pPr>
            <a:r>
              <a:rPr lang="en-US" dirty="0"/>
              <a:t>Source: data.worldbank.org/topic/agriculture-and-rural-development</a:t>
            </a:r>
          </a:p>
          <a:p>
            <a:endParaRPr lang="en-US" dirty="0"/>
          </a:p>
        </p:txBody>
      </p:sp>
    </p:spTree>
    <p:extLst>
      <p:ext uri="{BB962C8B-B14F-4D97-AF65-F5344CB8AC3E}">
        <p14:creationId xmlns="" xmlns:p14="http://schemas.microsoft.com/office/powerpoint/2010/main" val="229077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295400"/>
            <a:ext cx="8041439" cy="2299852"/>
          </a:xfrm>
        </p:spPr>
        <p:txBody>
          <a:bodyPr/>
          <a:lstStyle/>
          <a:p>
            <a:r>
              <a:rPr lang="en-US" sz="4000" dirty="0" smtClean="0"/>
              <a:t>Renewal Principle #1: </a:t>
            </a:r>
            <a:br>
              <a:rPr lang="en-US" sz="4000" dirty="0" smtClean="0"/>
            </a:br>
            <a:r>
              <a:rPr lang="en-US" sz="4000" dirty="0" smtClean="0"/>
              <a:t>Major MBA Curricula Change is Occurring</a:t>
            </a:r>
            <a:endParaRPr lang="en-US" sz="4000" i="1" dirty="0"/>
          </a:p>
        </p:txBody>
      </p:sp>
      <p:sp>
        <p:nvSpPr>
          <p:cNvPr id="3" name="Content Placeholder 2"/>
          <p:cNvSpPr>
            <a:spLocks noGrp="1"/>
          </p:cNvSpPr>
          <p:nvPr>
            <p:ph type="body" idx="1"/>
          </p:nvPr>
        </p:nvSpPr>
        <p:spPr>
          <a:xfrm>
            <a:off x="838199" y="3754402"/>
            <a:ext cx="7467601" cy="2417798"/>
          </a:xfrm>
        </p:spPr>
        <p:txBody>
          <a:bodyPr>
            <a:normAutofit lnSpcReduction="10000"/>
          </a:bodyPr>
          <a:lstStyle/>
          <a:p>
            <a:pPr algn="l"/>
            <a:r>
              <a:rPr lang="en-US" b="1" dirty="0" smtClean="0"/>
              <a:t>The Association </a:t>
            </a:r>
            <a:r>
              <a:rPr lang="en-US" b="1" dirty="0"/>
              <a:t>to Advance Collegiate Schools of Business</a:t>
            </a:r>
            <a:r>
              <a:rPr lang="en-US" b="1" dirty="0" smtClean="0"/>
              <a:t> (AACSB) estimates that 75</a:t>
            </a:r>
            <a:r>
              <a:rPr lang="en-US" b="1" dirty="0"/>
              <a:t>% of </a:t>
            </a:r>
            <a:r>
              <a:rPr lang="en-US" b="1" dirty="0" smtClean="0"/>
              <a:t>business schools have made some changes to their curricula.</a:t>
            </a:r>
          </a:p>
          <a:p>
            <a:endParaRPr lang="en-US" b="1" dirty="0" smtClean="0"/>
          </a:p>
          <a:p>
            <a:pPr algn="l"/>
            <a:r>
              <a:rPr lang="en-US" b="1" dirty="0" smtClean="0"/>
              <a:t>The leading MBA programs (Yale, Stanford, Wharton) are de-emphasizing traditional disciple –based courses…in favor of a focus on leadership skills, innovation, social responsibility and a global perspective. Source: U.S. News and World Report</a:t>
            </a:r>
          </a:p>
          <a:p>
            <a:endParaRPr lang="en-US" dirty="0"/>
          </a:p>
        </p:txBody>
      </p:sp>
    </p:spTree>
    <p:extLst>
      <p:ext uri="{BB962C8B-B14F-4D97-AF65-F5344CB8AC3E}">
        <p14:creationId xmlns="" xmlns:p14="http://schemas.microsoft.com/office/powerpoint/2010/main" val="3003468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Renewal Principle #2: </a:t>
            </a:r>
            <a:br>
              <a:rPr lang="en-US" dirty="0" smtClean="0"/>
            </a:br>
            <a:r>
              <a:rPr lang="en-US" dirty="0" smtClean="0"/>
              <a:t>Creative Destruction of MBA Curricula</a:t>
            </a:r>
            <a:endParaRPr lang="en-US" dirty="0"/>
          </a:p>
        </p:txBody>
      </p:sp>
      <p:sp>
        <p:nvSpPr>
          <p:cNvPr id="4" name="Text Placeholder 3"/>
          <p:cNvSpPr>
            <a:spLocks noGrp="1"/>
          </p:cNvSpPr>
          <p:nvPr>
            <p:ph type="body" idx="1"/>
          </p:nvPr>
        </p:nvSpPr>
        <p:spPr>
          <a:xfrm>
            <a:off x="838199" y="3754402"/>
            <a:ext cx="7467601" cy="2417798"/>
          </a:xfrm>
        </p:spPr>
        <p:txBody>
          <a:bodyPr>
            <a:normAutofit/>
          </a:bodyPr>
          <a:lstStyle/>
          <a:p>
            <a:pPr algn="l"/>
            <a:r>
              <a:rPr lang="en-US" sz="3200" dirty="0" smtClean="0"/>
              <a:t>“In many instances, you are seeing  them (MBA curricula) being destroyed and rebuilt.”</a:t>
            </a:r>
            <a:r>
              <a:rPr lang="en-US" sz="3200" dirty="0"/>
              <a:t> </a:t>
            </a:r>
            <a:r>
              <a:rPr lang="en-US" sz="3200" dirty="0" smtClean="0"/>
              <a:t> John </a:t>
            </a:r>
            <a:r>
              <a:rPr lang="en-US" sz="3200" dirty="0"/>
              <a:t>Fernandez </a:t>
            </a:r>
            <a:r>
              <a:rPr lang="en-US" sz="3200" dirty="0" smtClean="0"/>
              <a:t>(AACSB)</a:t>
            </a:r>
          </a:p>
        </p:txBody>
      </p:sp>
    </p:spTree>
    <p:extLst>
      <p:ext uri="{BB962C8B-B14F-4D97-AF65-F5344CB8AC3E}">
        <p14:creationId xmlns="" xmlns:p14="http://schemas.microsoft.com/office/powerpoint/2010/main" val="4136872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940407"/>
          </a:xfrm>
        </p:spPr>
        <p:txBody>
          <a:bodyPr/>
          <a:lstStyle/>
          <a:p>
            <a:r>
              <a:rPr lang="en-US" sz="4000" dirty="0" smtClean="0"/>
              <a:t>Renewal Principle #3:</a:t>
            </a:r>
            <a:br>
              <a:rPr lang="en-US" sz="4000" dirty="0" smtClean="0"/>
            </a:br>
            <a:r>
              <a:rPr lang="en-US" sz="4000" dirty="0" smtClean="0"/>
              <a:t>Preparing Students for Businesses That Don’t Exist</a:t>
            </a:r>
            <a:endParaRPr lang="en-US" sz="4000" dirty="0"/>
          </a:p>
        </p:txBody>
      </p:sp>
      <p:sp>
        <p:nvSpPr>
          <p:cNvPr id="3" name="Text Placeholder 2"/>
          <p:cNvSpPr>
            <a:spLocks noGrp="1"/>
          </p:cNvSpPr>
          <p:nvPr>
            <p:ph type="body" idx="1"/>
          </p:nvPr>
        </p:nvSpPr>
        <p:spPr>
          <a:xfrm>
            <a:off x="457201" y="2667000"/>
            <a:ext cx="8382000" cy="3962400"/>
          </a:xfrm>
        </p:spPr>
        <p:txBody>
          <a:bodyPr>
            <a:normAutofit/>
          </a:bodyPr>
          <a:lstStyle/>
          <a:p>
            <a:pPr algn="l"/>
            <a:r>
              <a:rPr lang="en-US" sz="2400" dirty="0" smtClean="0"/>
              <a:t>“</a:t>
            </a:r>
            <a:r>
              <a:rPr lang="en-US" sz="2400" dirty="0"/>
              <a:t>It’s education that’s meant to take us into this future that we can’t grasp</a:t>
            </a:r>
            <a:r>
              <a:rPr lang="en-US" sz="2400" dirty="0" smtClean="0"/>
              <a:t>...</a:t>
            </a:r>
            <a:r>
              <a:rPr lang="en-US" sz="2400" dirty="0"/>
              <a:t>children starting school this year will be retiring in (2072)…Nobody has a clue…what the world  will look like in five years time. And yet we’re meant to be educating them for </a:t>
            </a:r>
            <a:r>
              <a:rPr lang="en-US" sz="2400" dirty="0" smtClean="0"/>
              <a:t>it (2072). </a:t>
            </a:r>
            <a:r>
              <a:rPr lang="en-US" sz="2400" dirty="0"/>
              <a:t>So the unpredictability is extraordinary.” Sir Ken </a:t>
            </a:r>
            <a:r>
              <a:rPr lang="en-US" sz="2400" dirty="0" smtClean="0"/>
              <a:t>Robinson</a:t>
            </a:r>
          </a:p>
          <a:p>
            <a:pPr algn="l"/>
            <a:endParaRPr lang="en-US" sz="2400" dirty="0" smtClean="0"/>
          </a:p>
          <a:p>
            <a:pPr algn="l"/>
            <a:r>
              <a:rPr lang="en-US" sz="2400" dirty="0" smtClean="0"/>
              <a:t>“Today they (business leaders) work in hedge funds and biotechnology…None of that existed 20 years ago.” Wharton Dean Thomas Robertson</a:t>
            </a:r>
            <a:endParaRPr lang="en-US" sz="2400" dirty="0"/>
          </a:p>
          <a:p>
            <a:pPr algn="l"/>
            <a:endParaRPr lang="en-US" dirty="0"/>
          </a:p>
          <a:p>
            <a:endParaRPr lang="en-US" dirty="0"/>
          </a:p>
        </p:txBody>
      </p:sp>
    </p:spTree>
    <p:extLst>
      <p:ext uri="{BB962C8B-B14F-4D97-AF65-F5344CB8AC3E}">
        <p14:creationId xmlns="" xmlns:p14="http://schemas.microsoft.com/office/powerpoint/2010/main" val="3348431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
            </a:r>
            <a:r>
              <a:rPr lang="en-US" dirty="0"/>
              <a:t/>
            </a:r>
            <a:br>
              <a:rPr lang="en-US" dirty="0"/>
            </a:br>
            <a:r>
              <a:rPr lang="en-US" dirty="0" smtClean="0"/>
              <a:t>Renewal Principle #4</a:t>
            </a:r>
            <a:endParaRPr lang="en-US" dirty="0"/>
          </a:p>
        </p:txBody>
      </p:sp>
      <p:sp>
        <p:nvSpPr>
          <p:cNvPr id="9" name="Picture Placeholder 8"/>
          <p:cNvSpPr>
            <a:spLocks noGrp="1"/>
          </p:cNvSpPr>
          <p:nvPr>
            <p:ph type="pic" idx="1"/>
          </p:nvPr>
        </p:nvSpPr>
        <p:spPr/>
      </p:sp>
      <p:sp>
        <p:nvSpPr>
          <p:cNvPr id="10" name="Text Placeholder 9"/>
          <p:cNvSpPr>
            <a:spLocks noGrp="1"/>
          </p:cNvSpPr>
          <p:nvPr>
            <p:ph type="body" sz="half" idx="2"/>
          </p:nvPr>
        </p:nvSpPr>
        <p:spPr/>
        <p:txBody>
          <a:bodyPr>
            <a:normAutofit/>
          </a:bodyPr>
          <a:lstStyle/>
          <a:p>
            <a:r>
              <a:rPr lang="en-US" sz="3200" b="1" dirty="0">
                <a:solidFill>
                  <a:schemeClr val="tx1"/>
                </a:solidFill>
              </a:rPr>
              <a:t>There is no best </a:t>
            </a:r>
            <a:r>
              <a:rPr lang="en-US" sz="3200" b="1" dirty="0" smtClean="0">
                <a:solidFill>
                  <a:schemeClr val="tx1"/>
                </a:solidFill>
              </a:rPr>
              <a:t>curriculum.</a:t>
            </a:r>
            <a:endParaRPr lang="en-US" sz="3200" b="1" dirty="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381000"/>
            <a:ext cx="5638800" cy="426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977324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1298</TotalTime>
  <Words>3199</Words>
  <Application>Microsoft Office PowerPoint</Application>
  <PresentationFormat>On-screen Show (4:3)</PresentationFormat>
  <Paragraphs>302</Paragraphs>
  <Slides>43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Sketchbook</vt:lpstr>
      <vt:lpstr>Acrobat Document</vt:lpstr>
      <vt:lpstr>Renewing and Extending the Value of the EOU Masters in Business  Program</vt:lpstr>
      <vt:lpstr>Basis of the Renewal of the Masters in Business Program</vt:lpstr>
      <vt:lpstr>Applicability to Rural Universities</vt:lpstr>
      <vt:lpstr>Opportunity for Rural Universities</vt:lpstr>
      <vt:lpstr>Need for Rural Universities to Offer Innovative Masters Programs</vt:lpstr>
      <vt:lpstr>Renewal Principle #1:  Major MBA Curricula Change is Occurring</vt:lpstr>
      <vt:lpstr>Renewal Principle #2:  Creative Destruction of MBA Curricula</vt:lpstr>
      <vt:lpstr>Renewal Principle #3: Preparing Students for Businesses That Don’t Exist</vt:lpstr>
      <vt:lpstr>. Renewal Principle #4</vt:lpstr>
      <vt:lpstr>            Renewal Principle #5: There are  only the best curricula. </vt:lpstr>
      <vt:lpstr>Renewal Principle #6: We Exist in a Crowded Marketplace</vt:lpstr>
      <vt:lpstr>Renewal Principle #7: Demand for MBAs &amp; MSs Has Not Declined</vt:lpstr>
      <vt:lpstr>Renewal Principle #8: EOU’s MBA Currently Offers a Single Masters Curriculum</vt:lpstr>
      <vt:lpstr>Renewal Principle #9: The Blue Ocean Strategy was the inspiration of this proposal. </vt:lpstr>
      <vt:lpstr>Overarching Renewal PROGRAM Principle</vt:lpstr>
      <vt:lpstr>SUCCEED Enables EOU Masters in Business Graduates to: </vt:lpstr>
      <vt:lpstr>EOU Masters in Business Approach: SUCCEED</vt:lpstr>
      <vt:lpstr>EOU Masters in Business Teaching Principles</vt:lpstr>
      <vt:lpstr>EOU Masters in Business Distinctive Curricula 1+1 = 7</vt:lpstr>
      <vt:lpstr>Existing EOU MBA Curriculum</vt:lpstr>
      <vt:lpstr> Option 1: MBA -Traditional (existing curriculum with refurbishments) and use of existing delivery and cohort model. </vt:lpstr>
      <vt:lpstr>Option 1: MBA -Traditional With Refurbishments</vt:lpstr>
      <vt:lpstr>MBA Academic Toll Gate Process </vt:lpstr>
      <vt:lpstr>MBA Academic Toll Gate Process</vt:lpstr>
      <vt:lpstr>Basis of the Structure of New Masters Degrees:  Open Architecture  </vt:lpstr>
      <vt:lpstr>MBA Choices 2-4 MyMBA to Online Common Competency Platform  </vt:lpstr>
      <vt:lpstr>New Curricula Options Option 2:  MyMBA </vt:lpstr>
      <vt:lpstr>New Optional Classes for Students to Select to Complete/Specialize:  Select 4 of the Course Options  (Not inclusive List)</vt:lpstr>
      <vt:lpstr>  New MBA Product Lines: Options 3-4 MBA – Fast Track MBA – Online </vt:lpstr>
      <vt:lpstr>Slide 30</vt:lpstr>
      <vt:lpstr> MyMBA – Personalized </vt:lpstr>
      <vt:lpstr>Examples of Credible Massive Open Online Classes</vt:lpstr>
      <vt:lpstr>Option #3: MBA – Fast Track</vt:lpstr>
      <vt:lpstr>Option #3: MBA – Fast Track Sequence Example </vt:lpstr>
      <vt:lpstr>Option #4: MBA – Online</vt:lpstr>
      <vt:lpstr>Masters Degree #2 EOU Masters in the Science of Management</vt:lpstr>
      <vt:lpstr>EOU COB Masters in the Science of Management Degree Options </vt:lpstr>
      <vt:lpstr>MSM Students Select 4 of the Course Options to Complete/Specialize (non-inclusive)</vt:lpstr>
      <vt:lpstr>MSM Degree: Speed Provides the Competitive Advantage</vt:lpstr>
      <vt:lpstr>Masters Curricula Overview</vt:lpstr>
      <vt:lpstr>Implementation – Spiral  Spiral #1 – Years 1-3</vt:lpstr>
      <vt:lpstr>Implementation – Spiral  Spiral #2 – Years 4-6</vt:lpstr>
      <vt:lpstr>Key Advantages to Expanded Masters Products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EOU MBA Program</dc:title>
  <dc:creator>Gary Keller</dc:creator>
  <cp:lastModifiedBy>Mamma</cp:lastModifiedBy>
  <cp:revision>115</cp:revision>
  <dcterms:created xsi:type="dcterms:W3CDTF">2013-11-26T23:28:16Z</dcterms:created>
  <dcterms:modified xsi:type="dcterms:W3CDTF">2014-10-20T06:31:23Z</dcterms:modified>
</cp:coreProperties>
</file>